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93" r:id="rId4"/>
    <p:sldId id="257" r:id="rId5"/>
    <p:sldId id="258" r:id="rId6"/>
    <p:sldId id="261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84" r:id="rId21"/>
    <p:sldId id="285" r:id="rId22"/>
    <p:sldId id="286" r:id="rId23"/>
    <p:sldId id="282" r:id="rId24"/>
    <p:sldId id="294" r:id="rId25"/>
    <p:sldId id="268" r:id="rId26"/>
    <p:sldId id="287" r:id="rId27"/>
    <p:sldId id="277" r:id="rId28"/>
    <p:sldId id="275" r:id="rId29"/>
    <p:sldId id="279" r:id="rId30"/>
    <p:sldId id="283" r:id="rId31"/>
    <p:sldId id="276" r:id="rId32"/>
    <p:sldId id="292" r:id="rId33"/>
    <p:sldId id="274" r:id="rId34"/>
    <p:sldId id="280" r:id="rId35"/>
    <p:sldId id="281" r:id="rId36"/>
    <p:sldId id="288" r:id="rId37"/>
    <p:sldId id="289" r:id="rId38"/>
    <p:sldId id="290" r:id="rId39"/>
    <p:sldId id="291" r:id="rId4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30AA"/>
    <a:srgbClr val="4134BA"/>
    <a:srgbClr val="6B37B7"/>
    <a:srgbClr val="154F1C"/>
    <a:srgbClr val="0B2B0F"/>
    <a:srgbClr val="008000"/>
    <a:srgbClr val="66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74" autoAdjust="0"/>
  </p:normalViewPr>
  <p:slideViewPr>
    <p:cSldViewPr snapToGrid="0">
      <p:cViewPr varScale="1">
        <p:scale>
          <a:sx n="83" d="100"/>
          <a:sy n="83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/>
            </a:sp3d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1324.98</c:v>
                </c:pt>
                <c:pt idx="1">
                  <c:v>1345.36</c:v>
                </c:pt>
                <c:pt idx="2">
                  <c:v>1666.6</c:v>
                </c:pt>
                <c:pt idx="3">
                  <c:v>2031.4</c:v>
                </c:pt>
                <c:pt idx="4">
                  <c:v>2483.6999999999998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62-4840-81E9-11A884CAA4D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/>
              <a:contourClr>
                <a:srgbClr val="C00000"/>
              </a:contourClr>
            </a:sp3d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1317.3</c:v>
                </c:pt>
                <c:pt idx="1">
                  <c:v>1371.1</c:v>
                </c:pt>
                <c:pt idx="2">
                  <c:v>1651.5</c:v>
                </c:pt>
                <c:pt idx="3">
                  <c:v>1928.4</c:v>
                </c:pt>
                <c:pt idx="4">
                  <c:v>2489.6999999999998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62-4840-81E9-11A884CAA4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3932408"/>
        <c:axId val="423932080"/>
        <c:axId val="0"/>
      </c:bar3DChart>
      <c:catAx>
        <c:axId val="423932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3932080"/>
        <c:crosses val="autoZero"/>
        <c:auto val="1"/>
        <c:lblAlgn val="ctr"/>
        <c:lblOffset val="100"/>
        <c:noMultiLvlLbl val="0"/>
      </c:catAx>
      <c:valAx>
        <c:axId val="42393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3932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926205370465259"/>
          <c:y val="0.80200115196875288"/>
          <c:w val="0.41759193794636912"/>
          <c:h val="9.21678518054913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rgbClr val="CEFADE"/>
        </a:gs>
        <a:gs pos="0">
          <a:schemeClr val="accent1">
            <a:lumMod val="40000"/>
            <a:lumOff val="60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7800000" scaled="0"/>
    </a:gradFill>
    <a:ln>
      <a:noFill/>
    </a:ln>
    <a:effectLst>
      <a:glow rad="139700">
        <a:srgbClr val="70AD47">
          <a:satMod val="175000"/>
          <a:alpha val="40000"/>
        </a:srgbClr>
      </a:glo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ACF-4ACC-A515-8A76D7A88FDE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ACF-4ACC-A515-8A76D7A88FDE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AACF-4ACC-A515-8A76D7A88FD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AACF-4ACC-A515-8A76D7A88FDE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AACF-4ACC-A515-8A76D7A88FDE}"/>
              </c:ext>
            </c:extLst>
          </c:dPt>
          <c:dPt>
            <c:idx val="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AACF-4ACC-A515-8A76D7A88FD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AACF-4ACC-A515-8A76D7A88FD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AACF-4ACC-A515-8A76D7A88FDE}"/>
              </c:ext>
            </c:extLst>
          </c:dPt>
          <c:dPt>
            <c:idx val="8"/>
            <c:bubble3D val="0"/>
            <c:spPr>
              <a:solidFill>
                <a:srgbClr val="FF339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AACF-4ACC-A515-8A76D7A88FD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AACF-4ACC-A515-8A76D7A88FDE}"/>
              </c:ext>
            </c:extLst>
          </c:dPt>
          <c:dPt>
            <c:idx val="10"/>
            <c:bubble3D val="0"/>
            <c:spPr>
              <a:solidFill>
                <a:srgbClr val="8F0F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AACF-4ACC-A515-8A76D7A88FDE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AACF-4ACC-A515-8A76D7A88FDE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AACF-4ACC-A515-8A76D7A88FDE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AACF-4ACC-A515-8A76D7A88FDE}"/>
              </c:ext>
            </c:extLst>
          </c:dPt>
          <c:dPt>
            <c:idx val="14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AACF-4ACC-A515-8A76D7A88FDE}"/>
              </c:ext>
            </c:extLst>
          </c:dPt>
          <c:dLbls>
            <c:dLbl>
              <c:idx val="0"/>
              <c:layout>
                <c:manualLayout>
                  <c:x val="-0.20709331674675668"/>
                  <c:y val="-0.311315615140340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ACF-4ACC-A515-8A76D7A88FDE}"/>
                </c:ext>
              </c:extLst>
            </c:dLbl>
            <c:dLbl>
              <c:idx val="1"/>
              <c:layout>
                <c:manualLayout>
                  <c:x val="5.6795187775391602E-2"/>
                  <c:y val="9.815070851755057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ACF-4ACC-A515-8A76D7A88FDE}"/>
                </c:ext>
              </c:extLst>
            </c:dLbl>
            <c:dLbl>
              <c:idx val="2"/>
              <c:layout>
                <c:manualLayout>
                  <c:x val="6.7422289100162652E-2"/>
                  <c:y val="2.452607618001268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ACF-4ACC-A515-8A76D7A88FDE}"/>
                </c:ext>
              </c:extLst>
            </c:dLbl>
            <c:dLbl>
              <c:idx val="3"/>
              <c:layout>
                <c:manualLayout>
                  <c:x val="5.6142333209732352E-2"/>
                  <c:y val="4.734205557806195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ACF-4ACC-A515-8A76D7A88FDE}"/>
                </c:ext>
              </c:extLst>
            </c:dLbl>
            <c:dLbl>
              <c:idx val="4"/>
              <c:layout>
                <c:manualLayout>
                  <c:x val="-6.1715867238160922E-2"/>
                  <c:y val="2.4663207042541768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ACF-4ACC-A515-8A76D7A88FDE}"/>
                </c:ext>
              </c:extLst>
            </c:dLbl>
            <c:dLbl>
              <c:idx val="5"/>
              <c:layout>
                <c:manualLayout>
                  <c:x val="-0.11549963288299868"/>
                  <c:y val="-2.6598341508701027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ACF-4ACC-A515-8A76D7A88FDE}"/>
                </c:ext>
              </c:extLst>
            </c:dLbl>
            <c:dLbl>
              <c:idx val="6"/>
              <c:layout>
                <c:manualLayout>
                  <c:x val="-6.8956147876585499E-3"/>
                  <c:y val="-2.6158174308546366E-3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ACF-4ACC-A515-8A76D7A88FDE}"/>
                </c:ext>
              </c:extLst>
            </c:dLbl>
            <c:dLbl>
              <c:idx val="7"/>
              <c:layout>
                <c:manualLayout>
                  <c:x val="-8.2042631527600218E-2"/>
                  <c:y val="-2.5566558901593525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ACF-4ACC-A515-8A76D7A88FDE}"/>
                </c:ext>
              </c:extLst>
            </c:dLbl>
            <c:dLbl>
              <c:idx val="8"/>
              <c:layout>
                <c:manualLayout>
                  <c:x val="-4.565558747863431E-2"/>
                  <c:y val="-5.254585603180012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ACF-4ACC-A515-8A76D7A88FDE}"/>
                </c:ext>
              </c:extLst>
            </c:dLbl>
            <c:dLbl>
              <c:idx val="9"/>
              <c:layout>
                <c:manualLayout>
                  <c:x val="1.7959771559303731E-2"/>
                  <c:y val="6.5379590419333061E-3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ACF-4ACC-A515-8A76D7A88FDE}"/>
                </c:ext>
              </c:extLst>
            </c:dLbl>
            <c:dLbl>
              <c:idx val="10"/>
              <c:layout>
                <c:manualLayout>
                  <c:x val="-1.0616857089762189E-2"/>
                  <c:y val="-1.4649611730497582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ACF-4ACC-A515-8A76D7A88FDE}"/>
                </c:ext>
              </c:extLst>
            </c:dLbl>
            <c:dLbl>
              <c:idx val="11"/>
              <c:layout>
                <c:manualLayout>
                  <c:x val="0.19516378281877106"/>
                  <c:y val="-4.6772476923746663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ACF-4ACC-A515-8A76D7A88FDE}"/>
                </c:ext>
              </c:extLst>
            </c:dLbl>
            <c:dLbl>
              <c:idx val="12"/>
              <c:layout>
                <c:manualLayout>
                  <c:x val="5.6577856808380775E-2"/>
                  <c:y val="-4.680633593914317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ACF-4ACC-A515-8A76D7A88FDE}"/>
                </c:ext>
              </c:extLst>
            </c:dLbl>
            <c:dLbl>
              <c:idx val="13"/>
              <c:layout>
                <c:manualLayout>
                  <c:x val="1.4915893394469396E-2"/>
                  <c:y val="5.945826576124656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ACF-4ACC-A515-8A76D7A88FDE}"/>
                </c:ext>
              </c:extLst>
            </c:dLbl>
            <c:dLbl>
              <c:idx val="14"/>
              <c:layout>
                <c:manualLayout>
                  <c:x val="0.10308180098246991"/>
                  <c:y val="4.3412928706423725E-3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ACF-4ACC-A515-8A76D7A88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Лист1!$A$2:$A$16</c:f>
              <c:strCache>
                <c:ptCount val="15"/>
                <c:pt idx="0">
                  <c:v>НДФЛ</c:v>
                </c:pt>
                <c:pt idx="1">
                  <c:v>Акцизы</c:v>
                </c:pt>
                <c:pt idx="2">
                  <c:v>УСНО</c:v>
                </c:pt>
                <c:pt idx="3">
                  <c:v>ЕНВД</c:v>
                </c:pt>
                <c:pt idx="4">
                  <c:v>ЕСХН</c:v>
                </c:pt>
                <c:pt idx="5">
                  <c:v>ПСНО</c:v>
                </c:pt>
                <c:pt idx="6">
                  <c:v>Госпошлина</c:v>
                </c:pt>
                <c:pt idx="7">
                  <c:v>Аренда зем. участков</c:v>
                </c:pt>
                <c:pt idx="8">
                  <c:v>Аренда имущества</c:v>
                </c:pt>
                <c:pt idx="9">
                  <c:v>НВОС</c:v>
                </c:pt>
                <c:pt idx="10">
                  <c:v>Платные услуги</c:v>
                </c:pt>
                <c:pt idx="11">
                  <c:v>Продажа имущества</c:v>
                </c:pt>
                <c:pt idx="12">
                  <c:v>Продажа зем. участков</c:v>
                </c:pt>
                <c:pt idx="13">
                  <c:v>Штрафы</c:v>
                </c:pt>
                <c:pt idx="14">
                  <c:v>Прочие неналоговые доходы</c:v>
                </c:pt>
              </c:strCache>
            </c:strRef>
          </c:cat>
          <c:val>
            <c:numRef>
              <c:f>Лист1!$B$2:$B$16</c:f>
              <c:numCache>
                <c:formatCode>#,##0.00</c:formatCode>
                <c:ptCount val="15"/>
                <c:pt idx="0">
                  <c:v>316652.09999999998</c:v>
                </c:pt>
                <c:pt idx="1">
                  <c:v>15194.4</c:v>
                </c:pt>
                <c:pt idx="2">
                  <c:v>44164.5</c:v>
                </c:pt>
                <c:pt idx="3" formatCode="General">
                  <c:v>49.8</c:v>
                </c:pt>
                <c:pt idx="4">
                  <c:v>1433.5</c:v>
                </c:pt>
                <c:pt idx="5">
                  <c:v>8337.1</c:v>
                </c:pt>
                <c:pt idx="6">
                  <c:v>8799.4</c:v>
                </c:pt>
                <c:pt idx="7">
                  <c:v>10816.5</c:v>
                </c:pt>
                <c:pt idx="8">
                  <c:v>1352.2</c:v>
                </c:pt>
                <c:pt idx="9" formatCode="General">
                  <c:v>1845.3</c:v>
                </c:pt>
                <c:pt idx="10" formatCode="General">
                  <c:v>200</c:v>
                </c:pt>
                <c:pt idx="11">
                  <c:v>4679.6000000000004</c:v>
                </c:pt>
                <c:pt idx="12">
                  <c:v>2336</c:v>
                </c:pt>
                <c:pt idx="13">
                  <c:v>6210.8</c:v>
                </c:pt>
                <c:pt idx="14" formatCode="General">
                  <c:v>561.20000000000005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AACF-4ACC-A515-8A76D7A88FDE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6">
            <a:lumMod val="20000"/>
            <a:lumOff val="80000"/>
          </a:schemeClr>
        </a:gs>
        <a:gs pos="83000">
          <a:schemeClr val="accent6">
            <a:lumMod val="40000"/>
            <a:lumOff val="60000"/>
          </a:schemeClr>
        </a:gs>
        <a:gs pos="100000">
          <a:schemeClr val="accent6">
            <a:lumMod val="60000"/>
            <a:lumOff val="40000"/>
          </a:schemeClr>
        </a:gs>
      </a:gsLst>
      <a:lin ang="5400000" scaled="1"/>
    </a:gradFill>
    <a:ln>
      <a:noFill/>
    </a:ln>
    <a:effectLst>
      <a:glow rad="228600">
        <a:schemeClr val="accent6">
          <a:satMod val="175000"/>
          <a:alpha val="40000"/>
        </a:schemeClr>
      </a:glo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62A7-493D-9262-093A2180B70D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2A7-493D-9262-093A2180B70D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62A7-493D-9262-093A2180B7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62A7-493D-9262-093A2180B70D}"/>
              </c:ext>
            </c:extLst>
          </c:dPt>
          <c:dPt>
            <c:idx val="4"/>
            <c:bubble3D val="0"/>
            <c:spPr>
              <a:solidFill>
                <a:srgbClr val="99FF3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62A7-493D-9262-093A2180B70D}"/>
              </c:ext>
            </c:extLst>
          </c:dPt>
          <c:dPt>
            <c:idx val="5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62A7-493D-9262-093A2180B70D}"/>
              </c:ext>
            </c:extLst>
          </c:dPt>
          <c:dPt>
            <c:idx val="6"/>
            <c:bubble3D val="0"/>
            <c:spPr>
              <a:solidFill>
                <a:srgbClr val="800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62A7-493D-9262-093A2180B70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62A7-493D-9262-093A2180B70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62A7-493D-9262-093A2180B70D}"/>
              </c:ext>
            </c:extLst>
          </c:dPt>
          <c:dPt>
            <c:idx val="9"/>
            <c:bubble3D val="0"/>
            <c:spPr>
              <a:solidFill>
                <a:srgbClr val="FF339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2A7-493D-9262-093A2180B70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5-62A7-493D-9262-093A2180B70D}"/>
              </c:ext>
            </c:extLst>
          </c:dPt>
          <c:dLbls>
            <c:delete val="1"/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 и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Обслуживание муниципального долга</c:v>
                </c:pt>
                <c:pt idx="10">
                  <c:v>Межбюджетные трансферты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103595.1</c:v>
                </c:pt>
                <c:pt idx="1">
                  <c:v>6246.3</c:v>
                </c:pt>
                <c:pt idx="2">
                  <c:v>94960.6</c:v>
                </c:pt>
                <c:pt idx="3">
                  <c:v>503938.5</c:v>
                </c:pt>
                <c:pt idx="4">
                  <c:v>30462.5</c:v>
                </c:pt>
                <c:pt idx="5">
                  <c:v>1389692.3</c:v>
                </c:pt>
                <c:pt idx="6">
                  <c:v>157728</c:v>
                </c:pt>
                <c:pt idx="7">
                  <c:v>31926.3</c:v>
                </c:pt>
                <c:pt idx="8">
                  <c:v>73529.2</c:v>
                </c:pt>
                <c:pt idx="9">
                  <c:v>7</c:v>
                </c:pt>
                <c:pt idx="10">
                  <c:v>97619.5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2A7-493D-9262-093A2180B70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321075651167628"/>
          <c:y val="2.8828123226616446E-3"/>
          <c:w val="0.32032774549431348"/>
          <c:h val="0.9971171876773383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8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0.30056</cdr:x>
      <cdr:y>0.65527</cdr:y>
    </cdr:from>
    <cdr:to>
      <cdr:x>0.36531</cdr:x>
      <cdr:y>0.71442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44482" y="3550690"/>
          <a:ext cx="763567" cy="3205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57,3 %</a:t>
          </a:r>
        </a:p>
      </cdr:txBody>
    </cdr:sp>
  </cdr:relSizeAnchor>
  <cdr:relSizeAnchor xmlns:cdr="http://schemas.openxmlformats.org/drawingml/2006/chartDrawing">
    <cdr:from>
      <cdr:x>0.45577</cdr:x>
      <cdr:y>0.27949</cdr:y>
    </cdr:from>
    <cdr:to>
      <cdr:x>0.51252</cdr:x>
      <cdr:y>0.3282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74879" y="1514471"/>
          <a:ext cx="669249" cy="263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19,5%</a:t>
          </a:r>
        </a:p>
      </cdr:txBody>
    </cdr:sp>
  </cdr:relSizeAnchor>
  <cdr:relSizeAnchor xmlns:cdr="http://schemas.openxmlformats.org/drawingml/2006/chartDrawing">
    <cdr:from>
      <cdr:x>0.48361</cdr:x>
      <cdr:y>0.54915</cdr:y>
    </cdr:from>
    <cdr:to>
      <cdr:x>0.52997</cdr:x>
      <cdr:y>0.61874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03234" y="2975644"/>
          <a:ext cx="546720" cy="377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0,8%</a:t>
          </a:r>
        </a:p>
      </cdr:txBody>
    </cdr:sp>
  </cdr:relSizeAnchor>
  <cdr:relSizeAnchor xmlns:cdr="http://schemas.openxmlformats.org/drawingml/2006/chartDrawing">
    <cdr:from>
      <cdr:x>0.39168</cdr:x>
      <cdr:y>0.07943</cdr:y>
    </cdr:from>
    <cdr:to>
      <cdr:x>0.44124</cdr:x>
      <cdr:y>0.16293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619082" y="430413"/>
          <a:ext cx="584458" cy="4524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3,4%</a:t>
          </a:r>
        </a:p>
      </cdr:txBody>
    </cdr:sp>
  </cdr:relSizeAnchor>
  <cdr:relSizeAnchor xmlns:cdr="http://schemas.openxmlformats.org/drawingml/2006/chartDrawing">
    <cdr:from>
      <cdr:x>0.18546</cdr:x>
      <cdr:y>0.16467</cdr:y>
    </cdr:from>
    <cdr:to>
      <cdr:x>0.22862</cdr:x>
      <cdr:y>0.22904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187075" y="892293"/>
          <a:ext cx="508982" cy="348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5%</a:t>
          </a:r>
        </a:p>
      </cdr:txBody>
    </cdr:sp>
  </cdr:relSizeAnchor>
  <cdr:relSizeAnchor xmlns:cdr="http://schemas.openxmlformats.org/drawingml/2006/chartDrawing">
    <cdr:from>
      <cdr:x>0.20943</cdr:x>
      <cdr:y>0.1158</cdr:y>
    </cdr:from>
    <cdr:to>
      <cdr:x>0.26139</cdr:x>
      <cdr:y>0.18887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469797" y="627476"/>
          <a:ext cx="612770" cy="395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1,8%</a:t>
          </a:r>
        </a:p>
      </cdr:txBody>
    </cdr:sp>
  </cdr:relSizeAnchor>
  <cdr:relSizeAnchor xmlns:cdr="http://schemas.openxmlformats.org/drawingml/2006/chartDrawing">
    <cdr:from>
      <cdr:x>0.27671</cdr:x>
      <cdr:y>0.0516</cdr:y>
    </cdr:from>
    <cdr:to>
      <cdr:x>0.32547</cdr:x>
      <cdr:y>0.11945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263259" y="279585"/>
          <a:ext cx="574991" cy="367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4,6%</a:t>
          </a:r>
        </a:p>
      </cdr:txBody>
    </cdr:sp>
  </cdr:relSizeAnchor>
  <cdr:relSizeAnchor xmlns:cdr="http://schemas.openxmlformats.org/drawingml/2006/chartDrawing">
    <cdr:from>
      <cdr:x>0.34053</cdr:x>
      <cdr:y>0.04812</cdr:y>
    </cdr:from>
    <cdr:to>
      <cdr:x>0.39249</cdr:x>
      <cdr:y>0.1351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015819" y="260726"/>
          <a:ext cx="612735" cy="4713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5,3%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98973-01CC-4F67-A463-AD5870BC6E54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F7E09-F4E0-4CCB-B4FF-886E1756A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801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F7E09-F4E0-4CCB-B4FF-886E1756AB6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0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F7E09-F4E0-4CCB-B4FF-886E1756AB6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9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F7E09-F4E0-4CCB-B4FF-886E1756AB6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988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F7E09-F4E0-4CCB-B4FF-886E1756AB6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89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6E1AF0-FCE1-481D-B138-182D021B89CA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17600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6E1AF0-FCE1-481D-B138-182D021B89CA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5357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04C-A68B-41DD-8163-03F16F625167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CECA-A662-4CAE-89D4-31587C5B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44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04C-A68B-41DD-8163-03F16F625167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CECA-A662-4CAE-89D4-31587C5B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75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04C-A68B-41DD-8163-03F16F625167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CECA-A662-4CAE-89D4-31587C5B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795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72795-0978-4855-B256-953B474D3532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414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339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10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23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518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698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09BDE-1357-40C5-AD3F-619D7790FA2D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17596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33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04C-A68B-41DD-8163-03F16F625167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CECA-A662-4CAE-89D4-31587C5B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54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998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479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78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04C-A68B-41DD-8163-03F16F625167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CECA-A662-4CAE-89D4-31587C5B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02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04C-A68B-41DD-8163-03F16F625167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CECA-A662-4CAE-89D4-31587C5B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9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04C-A68B-41DD-8163-03F16F625167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CECA-A662-4CAE-89D4-31587C5B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9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04C-A68B-41DD-8163-03F16F625167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CECA-A662-4CAE-89D4-31587C5B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64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04C-A68B-41DD-8163-03F16F625167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CECA-A662-4CAE-89D4-31587C5B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74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04C-A68B-41DD-8163-03F16F625167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CECA-A662-4CAE-89D4-31587C5B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43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04C-A68B-41DD-8163-03F16F625167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CECA-A662-4CAE-89D4-31587C5B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36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A04C-A68B-41DD-8163-03F16F625167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9CECA-A662-4CAE-89D4-31587C5B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45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90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11.wdp"/><Relationship Id="rId5" Type="http://schemas.openxmlformats.org/officeDocument/2006/relationships/image" Target="../media/image54.pn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15.jp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3.jp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2.wdp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finkbn@kabansk.org" TargetMode="Externa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9.png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consultantplus://offline/ref=46DAD739DB2E6998D914AF910A2A18BE0D84574D1C6D28FB53FF6FV4F4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38" y="0"/>
            <a:ext cx="969186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715" y="1730151"/>
            <a:ext cx="6737934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Отчет для граждан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77699" y="555318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подготовлен на основании решения Совета депутатов</a:t>
            </a:r>
          </a:p>
          <a:p>
            <a:pPr algn="ct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МО «Кабанский район» от 09.06.2023 года № 56</a:t>
            </a:r>
          </a:p>
          <a:p>
            <a:pPr algn="ct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«Об  исполнении бюджета МО «Кабанский район» </a:t>
            </a:r>
          </a:p>
          <a:p>
            <a:pPr algn="ct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 2022 год»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2016" y="0"/>
            <a:ext cx="863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МКУ «Финансовое управление Администрации МО «Кабанский район»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76322" cy="15763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3025" y="2907837"/>
            <a:ext cx="391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 2022 год</a:t>
            </a:r>
          </a:p>
        </p:txBody>
      </p:sp>
    </p:spTree>
    <p:extLst>
      <p:ext uri="{BB962C8B-B14F-4D97-AF65-F5344CB8AC3E}">
        <p14:creationId xmlns:p14="http://schemas.microsoft.com/office/powerpoint/2010/main" val="2124283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3052" y="127651"/>
            <a:ext cx="10061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cap="all" dirty="0">
                <a:solidFill>
                  <a:srgbClr val="0F6FC6">
                    <a:lumMod val="50000"/>
                  </a:srgbClr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структура расходной части бюджета в 2022 году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618948783"/>
              </p:ext>
            </p:extLst>
          </p:nvPr>
        </p:nvGraphicFramePr>
        <p:xfrm>
          <a:off x="207389" y="1030750"/>
          <a:ext cx="1179293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2857878" y="1383374"/>
            <a:ext cx="612770" cy="39594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/>
              <a:t>2,3%</a:t>
            </a:r>
          </a:p>
        </p:txBody>
      </p:sp>
    </p:spTree>
    <p:extLst>
      <p:ext uri="{BB962C8B-B14F-4D97-AF65-F5344CB8AC3E}">
        <p14:creationId xmlns:p14="http://schemas.microsoft.com/office/powerpoint/2010/main" val="3839905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3052" y="127651"/>
            <a:ext cx="10592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cap="all" dirty="0">
                <a:solidFill>
                  <a:srgbClr val="0F6FC6">
                    <a:lumMod val="50000"/>
                  </a:srgbClr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Основные показатели бюджета </a:t>
            </a:r>
          </a:p>
          <a:p>
            <a:pPr lvl="0" algn="ctr">
              <a:defRPr/>
            </a:pPr>
            <a:r>
              <a:rPr lang="ru-RU" sz="2400" b="1" kern="0" cap="all" dirty="0">
                <a:solidFill>
                  <a:srgbClr val="0F6FC6">
                    <a:lumMod val="50000"/>
                  </a:srgbClr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МО «Кабанский район» по расходам</a:t>
            </a:r>
          </a:p>
        </p:txBody>
      </p:sp>
      <p:graphicFrame>
        <p:nvGraphicFramePr>
          <p:cNvPr id="3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073905"/>
              </p:ext>
            </p:extLst>
          </p:nvPr>
        </p:nvGraphicFramePr>
        <p:xfrm>
          <a:off x="1781666" y="1106372"/>
          <a:ext cx="8929688" cy="5505394"/>
        </p:xfrm>
        <a:graphic>
          <a:graphicData uri="http://schemas.openxmlformats.org/drawingml/2006/table">
            <a:tbl>
              <a:tblPr/>
              <a:tblGrid>
                <a:gridCol w="519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722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Код </a:t>
                      </a:r>
                    </a:p>
                  </a:txBody>
                  <a:tcPr marL="36006" marR="36006" marT="162324" marB="26845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Наименование раздела</a:t>
                      </a:r>
                    </a:p>
                  </a:txBody>
                  <a:tcPr marL="36006" marR="36006" marT="162324" marB="26845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Исполнение за 2021 год,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тыс. руб.</a:t>
                      </a:r>
                    </a:p>
                  </a:txBody>
                  <a:tcPr marL="36006" marR="36006" marT="162324" marB="26845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Доля в общем объеме расходов,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%</a:t>
                      </a:r>
                    </a:p>
                  </a:txBody>
                  <a:tcPr marL="36006" marR="36006" marT="162324" marB="26845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Уточненная бюджетная роспись 2022 год,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 тыс. руб.</a:t>
                      </a:r>
                    </a:p>
                  </a:txBody>
                  <a:tcPr marL="36006" marR="36006" marT="162324" marB="26845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Исполнение за 2022 год,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тыс. руб.</a:t>
                      </a:r>
                    </a:p>
                  </a:txBody>
                  <a:tcPr marL="36006" marR="36006" marT="162324" marB="26845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% исп.</a:t>
                      </a:r>
                    </a:p>
                  </a:txBody>
                  <a:tcPr marL="36006" marR="36006" marT="162324" marB="26845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449263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Доля в общем объеме расходов,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%</a:t>
                      </a:r>
                    </a:p>
                  </a:txBody>
                  <a:tcPr marL="36006" marR="36006" marT="162324" marB="26845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04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0100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101 361,0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5,3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104 529,5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103 595,1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99,1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31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0300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9 533,0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6 246,3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65,5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38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0400 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64 852,6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99 068,2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94 960,6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95,9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04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0500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376 904,0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596 066,7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503 938,5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84,5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20,2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38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16 088,6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34 849,2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30 462,5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87,4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38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0700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Образование 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1 105 388,6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57,3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1 391 652,3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1 389 692,3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99,9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55,8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38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0800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Культура и кинематография 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96 880,4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163 497,4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157 728,0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96,5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38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34 064,5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31 994,0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31 926,3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99,8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58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44 111,3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2,3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74 063,4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73 529,2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99,3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2,9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04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1300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Обслуживание муниципального долга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5,7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7,0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7,0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100,0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38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1400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88 660,1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97 759,2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97 619,5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99,9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77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 kern="12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1 928 366,8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2 603 020,0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2 489 705,4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95,6</a:t>
                      </a:r>
                    </a:p>
                  </a:txBody>
                  <a:tcPr marL="68580" marR="68580" marT="0" marB="0" anchor="ctr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262626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8276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9102" y="363322"/>
            <a:ext cx="10592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cap="all" dirty="0">
                <a:solidFill>
                  <a:srgbClr val="0F6FC6">
                    <a:lumMod val="50000"/>
                  </a:srgbClr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реализация национальных проектов в 2022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956985"/>
              </p:ext>
            </p:extLst>
          </p:nvPr>
        </p:nvGraphicFramePr>
        <p:xfrm>
          <a:off x="1068168" y="1074053"/>
          <a:ext cx="8405814" cy="5382479"/>
        </p:xfrm>
        <a:graphic>
          <a:graphicData uri="http://schemas.openxmlformats.org/drawingml/2006/table">
            <a:tbl>
              <a:tblPr/>
              <a:tblGrid>
                <a:gridCol w="288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0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41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на 2022 год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2022 год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удельный вес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на территории МО «Кабанский район» национального проекта «Культура» 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48 313,3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48 313,3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2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на территории муниципального образования «Кабанский район» национального проекта «Спорт-норма жизни»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16 080,0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15 664,3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современной городской среды на территории городских и сельских поселений МО «Кабанский район»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21 291,2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21 291,2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5,5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73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Переселение граждан из аварийного жилищного фонда на территории МО «Кабанский район», признанного таковым до 1 января 2017 года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260 953,9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197 831,7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75,8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51,1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Жилье и городская среда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103 712,4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103 712,4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5,5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450 350,8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386 812,9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85,9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089" marR="7089" marT="7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20000"/>
                            <a:lumOff val="80000"/>
                          </a:schemeClr>
                        </a:gs>
                        <a:gs pos="83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464" y="1074402"/>
            <a:ext cx="1815002" cy="1103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97" y="3158505"/>
            <a:ext cx="1808484" cy="12119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130" y="4534617"/>
            <a:ext cx="1808484" cy="12119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464" y="2054636"/>
            <a:ext cx="1815002" cy="11722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149960" y="459933"/>
            <a:ext cx="120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тыс. 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3087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1395" y="212493"/>
            <a:ext cx="10592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cap="all" dirty="0">
                <a:solidFill>
                  <a:srgbClr val="0F6FC6">
                    <a:lumMod val="50000"/>
                  </a:srgbClr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реализация муниципальных программ в 2022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525157"/>
              </p:ext>
            </p:extLst>
          </p:nvPr>
        </p:nvGraphicFramePr>
        <p:xfrm>
          <a:off x="669305" y="750283"/>
          <a:ext cx="10774836" cy="5963697"/>
        </p:xfrm>
        <a:graphic>
          <a:graphicData uri="http://schemas.openxmlformats.org/drawingml/2006/table">
            <a:tbl>
              <a:tblPr/>
              <a:tblGrid>
                <a:gridCol w="313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9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9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8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3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B2B0F"/>
                          </a:solidFill>
                          <a:effectLst/>
                          <a:latin typeface="+mn-lt"/>
                        </a:rPr>
                        <a:t>Наименование программы</a:t>
                      </a:r>
                      <a:endParaRPr lang="ru-RU" sz="1300" b="1" i="0" u="none" strike="noStrike" dirty="0">
                        <a:solidFill>
                          <a:srgbClr val="0B2B0F"/>
                        </a:solidFill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B2B0F"/>
                          </a:solidFill>
                          <a:effectLst/>
                          <a:latin typeface="+mn-lt"/>
                        </a:rPr>
                        <a:t>План на 2022 год</a:t>
                      </a:r>
                    </a:p>
                  </a:txBody>
                  <a:tcPr marL="7090" marR="7090" marT="7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B2B0F"/>
                          </a:solidFill>
                          <a:effectLst/>
                          <a:latin typeface="+mn-lt"/>
                        </a:rPr>
                        <a:t>исполнено за 2022 год</a:t>
                      </a:r>
                    </a:p>
                  </a:txBody>
                  <a:tcPr marL="7090" marR="7090" marT="7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B2B0F"/>
                          </a:solidFill>
                          <a:effectLst/>
                          <a:latin typeface="+mn-lt"/>
                        </a:rPr>
                        <a:t>% исполнения</a:t>
                      </a:r>
                    </a:p>
                  </a:txBody>
                  <a:tcPr marL="7090" marR="7090" marT="7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B2B0F"/>
                          </a:solidFill>
                          <a:effectLst/>
                          <a:latin typeface="+mn-lt"/>
                        </a:rPr>
                        <a:t>удельный вес</a:t>
                      </a:r>
                    </a:p>
                  </a:txBody>
                  <a:tcPr marL="7090" marR="7090" marT="7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5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"Развитие культуры в </a:t>
                      </a:r>
                      <a:r>
                        <a:rPr lang="ru-RU" sz="1200" u="none" strike="noStrike" dirty="0" err="1">
                          <a:effectLst/>
                          <a:latin typeface="+mn-lt"/>
                        </a:rPr>
                        <a:t>Кабанском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 районе"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158 734,1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152 964,8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96,4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7,5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"Поддержка молодых семей, молодых специалистов в </a:t>
                      </a:r>
                      <a:r>
                        <a:rPr lang="ru-RU" sz="1200" u="none" strike="noStrike" dirty="0" err="1">
                          <a:effectLst/>
                          <a:latin typeface="+mn-lt"/>
                        </a:rPr>
                        <a:t>Кабанском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 районе, нуждающихся в улучшении жилищных условий"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11 868,6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11 868,6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0,58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"Развитие жилищно-коммунального и дорожного хозяйства Кабанского района"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187 877,5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150 709,6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80,2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7,4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"Развитие имущественных и земельных отношений МО "Кабанский район"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113 951,6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113 683,5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5,48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"Совершенствование муниципального управления"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85 133,0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84 780,1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"Развитие территориального общественного самоуправления в </a:t>
                      </a:r>
                      <a:r>
                        <a:rPr lang="ru-RU" sz="1200" u="none" strike="noStrike" dirty="0" err="1">
                          <a:effectLst/>
                          <a:latin typeface="+mn-lt"/>
                        </a:rPr>
                        <a:t>Кабанском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 районе"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6 505,0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6 505,0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"Повышение уровня жизни населения МО "Кабанский район"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7 638,5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7 280,4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95,3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"Информатизация деятельности Администрации МО "Кабанский район"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374,5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374,4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99,97</a:t>
                      </a:r>
                    </a:p>
                  </a:txBody>
                  <a:tcPr marL="4060" marR="4060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4060" marR="4060" marT="40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9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"Комплексное развитие сельских территорий МО "Кабанский район"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3 184,0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3 184,0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324747"/>
                  </a:ext>
                </a:extLst>
              </a:tr>
              <a:tr h="4375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"Профилактика правонарушений на территории МО "Кабанский район" Республики Бурятия"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357,5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357,4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99,99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0,02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50441"/>
                  </a:ext>
                </a:extLst>
              </a:tr>
              <a:tr h="282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"Экономическое развитие МО "Кабанский район"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2 208,8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2 208,8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270180"/>
                  </a:ext>
                </a:extLst>
              </a:tr>
              <a:tr h="4375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"Обеспечение безопасности жизнедеятельности населения на территории МО "Кабанский район"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9 533,0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6 246,3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65,5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473035"/>
                  </a:ext>
                </a:extLst>
              </a:tr>
              <a:tr h="2335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"Управление муниципальными финансами МО "Кабанский район"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90 371,7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90 232,0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99,8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444820"/>
                  </a:ext>
                </a:extLst>
              </a:tr>
              <a:tr h="278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"Развитие отрасли "Образование" в </a:t>
                      </a:r>
                      <a:r>
                        <a:rPr lang="ru-RU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Кабанском</a:t>
                      </a:r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районе"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1 356 112,7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1 354 153,5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66,3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69374"/>
                  </a:ext>
                </a:extLst>
              </a:tr>
              <a:tr h="4375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154F1C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200" b="1" i="0" u="none" strike="noStrike" dirty="0">
                        <a:solidFill>
                          <a:srgbClr val="154F1C"/>
                        </a:solidFill>
                        <a:effectLst/>
                        <a:latin typeface="+mn-lt"/>
                      </a:endParaRP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"Развитие физической культуры и спорта среди населения муниципального образования "Кабанский район"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58 764,4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58 578,2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2,9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696970"/>
                  </a:ext>
                </a:extLst>
              </a:tr>
              <a:tr h="4375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2 092 615,1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2 043 126,7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97,6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4059" marR="4059" marT="40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676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4011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0053" y="2967334"/>
            <a:ext cx="737714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3590" y="-53631"/>
            <a:ext cx="11308409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«Реализация на территории </a:t>
            </a:r>
          </a:p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МО "Кабанский район" национального проекта "Культура" </a:t>
            </a:r>
          </a:p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на 2020-2024 годы»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7017" y="1222323"/>
            <a:ext cx="120396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Цель - обеспечение качественно нового уровня развития инфраструктуры культуры, создание условий для реализации творческого потенциала нации.</a:t>
            </a:r>
          </a:p>
        </p:txBody>
      </p:sp>
      <p:pic>
        <p:nvPicPr>
          <p:cNvPr id="4106" name="Рисунок 41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6"/>
            <a:ext cx="1905000" cy="1303216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519191"/>
              </p:ext>
            </p:extLst>
          </p:nvPr>
        </p:nvGraphicFramePr>
        <p:xfrm>
          <a:off x="997527" y="1690753"/>
          <a:ext cx="10112376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Объем</a:t>
                      </a:r>
                      <a:r>
                        <a:rPr lang="ru-RU" sz="1400" baseline="0" dirty="0"/>
                        <a:t> расходов по программе в 2022 году, тыс. руб.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48 313,3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48 313,3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7527" y="4382806"/>
            <a:ext cx="294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Проведен капитальный ремонт Дома культуры в с. Степной Дворец на сумму 7 317,7 тыс. руб., в т.ч.: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000" dirty="0"/>
              <a:t>федеральный бюджет –  6 878,7 тыс. руб.;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000" dirty="0"/>
              <a:t>республиканский бюджет – 439,0 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8" y="2556129"/>
            <a:ext cx="2735229" cy="1846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42" y="2550311"/>
            <a:ext cx="2769419" cy="1846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4659995" y="4399550"/>
            <a:ext cx="2897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24 702,1 тыс. руб. направлено на строительство Центра культурного развития в г. Бабушкин, в т.ч.: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000" dirty="0"/>
              <a:t>федеральный бюджет –  23 220,0 тыс. руб.;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000" dirty="0"/>
              <a:t>республиканский бюджет – 1 482,1 тыс. руб.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000" dirty="0"/>
              <a:t>местный бюджет – 7,5 тыс. руб.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84" y="2545048"/>
            <a:ext cx="2745390" cy="1830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8370423" y="4355626"/>
            <a:ext cx="2897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10 000,0 тыс. руб. были направлены на создание модельной библиотеки на базе МАУ «Центральная межпоселенческая библиотека» в с. Кабанск, в т.ч.: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000" dirty="0"/>
              <a:t>федеральный бюджет –  10 000,0 тыс. руб.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75526" y="5406323"/>
            <a:ext cx="2946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000" dirty="0"/>
          </a:p>
          <a:p>
            <a:pPr algn="just"/>
            <a:r>
              <a:rPr lang="ru-RU" sz="1000" dirty="0"/>
              <a:t>6 073,2 тыс. руб. направлено на приобретение музыкальных инструментов, оборудования и материалов для МАУДО «Селенгинская детская школа искусств»,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000" dirty="0"/>
              <a:t>федеральный бюджет –  5 708,8 тыс. руб.;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000" dirty="0"/>
              <a:t>республиканский бюджет – 364,4 тыс. руб.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10" y="5265262"/>
            <a:ext cx="1450153" cy="14516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53200" y="5406323"/>
            <a:ext cx="4757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000" dirty="0"/>
          </a:p>
          <a:p>
            <a:pPr algn="just"/>
            <a:r>
              <a:rPr lang="ru-RU" sz="1000" dirty="0"/>
              <a:t>212,8 тыс. руб. направлены на поддержку лучших сельских учреждений культуры (для филиала МАУ «Районный дом культуры»): в с. Творогово приобрели световое оборудование на сумму 95,4 тыс. руб. и микрофонную систему на сумму 11,0 тыс. руб., для филиала МАУ «Кабанская центральная межпоселенческая библиотека» в с. Клюевка приобрели мебель на сумму 106,4 тыс. руб.;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000" dirty="0"/>
              <a:t>федеральный бюджет 200,0 тыс. руб.;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000" dirty="0"/>
              <a:t>республиканский бюджет – 12,8 тыс. руб.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92" y="6029295"/>
            <a:ext cx="1060903" cy="842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0624" y="4036754"/>
            <a:ext cx="1034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Проект</a:t>
            </a:r>
          </a:p>
        </p:txBody>
      </p:sp>
    </p:spTree>
    <p:extLst>
      <p:ext uri="{BB962C8B-B14F-4D97-AF65-F5344CB8AC3E}">
        <p14:creationId xmlns:p14="http://schemas.microsoft.com/office/powerpoint/2010/main" val="1456035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5199" y="45158"/>
            <a:ext cx="106963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«Формирование современной городской </a:t>
            </a:r>
          </a:p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среды на территории городских и сельских поселений МО "Кабанский район"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8922" y="857094"/>
            <a:ext cx="106368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Цель - </a:t>
            </a:r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совершенствование эстетичного вида населенных пунктов, создание гармоничной архитектурно-ландшафтной среды, организация мероприятий по благоустройству нуждающихся в благоустройстве территорий общего пользования городских и сельских поселений МО «Кабанский район».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4" y="0"/>
            <a:ext cx="1803137" cy="1371600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813736"/>
              </p:ext>
            </p:extLst>
          </p:nvPr>
        </p:nvGraphicFramePr>
        <p:xfrm>
          <a:off x="1064995" y="1662630"/>
          <a:ext cx="10112376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606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Объем</a:t>
                      </a:r>
                      <a:r>
                        <a:rPr lang="ru-RU" sz="1400" baseline="0" dirty="0"/>
                        <a:t> расходов по программе в 2021 году, тыс. руб.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606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21 291,2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21 291,2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898900" y="3887938"/>
            <a:ext cx="82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4995" y="2343330"/>
            <a:ext cx="1011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400" b="1" kern="0" dirty="0">
                <a:ln/>
                <a:solidFill>
                  <a:srgbClr val="0070C0"/>
                </a:solidFill>
              </a:rPr>
              <a:t>Средства по программе в сумме 21 291,2 тыс. руб. были переданы трем городским и шести сельским поселениям района на благоустройство общественных и придомовых территорий: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94765" y="2812816"/>
            <a:ext cx="238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МО ГП «Каменское»: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392" y="2842511"/>
            <a:ext cx="238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МО СП «Кабанское»: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51036" y="2855995"/>
            <a:ext cx="238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МО ГП «Селенгинское»: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0392" y="5133801"/>
            <a:ext cx="238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МО СП «Выдринское»: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2485" y="4487470"/>
            <a:ext cx="1941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В с. Кабанск обустроили пешеходную зону по переулку Октябрьский, устройство тротуаров по ул. 8 Марта д.19.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" y="3074448"/>
            <a:ext cx="1930922" cy="1446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TextBox 36"/>
          <p:cNvSpPr txBox="1"/>
          <p:nvPr/>
        </p:nvSpPr>
        <p:spPr>
          <a:xfrm>
            <a:off x="3050622" y="4487470"/>
            <a:ext cx="1927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В п. Селенгинск благоустроили общественно-значимые территории у Селенгинской гимназии и Селенгинской СОШ №2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23" y="3083947"/>
            <a:ext cx="1927594" cy="1445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" name="TextBox 37"/>
          <p:cNvSpPr txBox="1"/>
          <p:nvPr/>
        </p:nvSpPr>
        <p:spPr>
          <a:xfrm>
            <a:off x="5255302" y="4490065"/>
            <a:ext cx="39353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/>
              <a:t>В п. Каменск благоустроили пешеходную зону по ул. Первомайская и ул. Луговая, установили ограждение и заасфальтировали участок у МДЦ «Сибирь».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02" y="3080889"/>
            <a:ext cx="1931670" cy="1448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69" y="3071962"/>
            <a:ext cx="1931672" cy="1448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" name="TextBox 39"/>
          <p:cNvSpPr txBox="1"/>
          <p:nvPr/>
        </p:nvSpPr>
        <p:spPr>
          <a:xfrm>
            <a:off x="9235134" y="2799150"/>
            <a:ext cx="238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МО ГП «Бабушкинское»: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9"/>
          <a:stretch/>
        </p:blipFill>
        <p:spPr>
          <a:xfrm>
            <a:off x="9472371" y="3071962"/>
            <a:ext cx="1491769" cy="1453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2" name="TextBox 41"/>
          <p:cNvSpPr txBox="1"/>
          <p:nvPr/>
        </p:nvSpPr>
        <p:spPr>
          <a:xfrm>
            <a:off x="9314406" y="4489591"/>
            <a:ext cx="1807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В г. Бабушкин благоустроили общественную территорию по ул. </a:t>
            </a:r>
            <a:r>
              <a:rPr lang="ru-RU" sz="900" dirty="0" err="1"/>
              <a:t>Кяхтинская</a:t>
            </a:r>
            <a:r>
              <a:rPr lang="ru-RU" sz="900" dirty="0"/>
              <a:t>-Ленская  и 2 дворовые территории 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" y="5354610"/>
            <a:ext cx="1920825" cy="1440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4" name="TextBox 43"/>
          <p:cNvSpPr txBox="1"/>
          <p:nvPr/>
        </p:nvSpPr>
        <p:spPr>
          <a:xfrm>
            <a:off x="2690975" y="5564947"/>
            <a:ext cx="924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В с. Выдрино благоустроили территорию, прилегающую к стадиону по ул. Рабочая.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26491" y="5133801"/>
            <a:ext cx="238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МО СП «</a:t>
            </a:r>
            <a:r>
              <a:rPr lang="ru-RU" sz="1200" b="1" dirty="0" err="1">
                <a:solidFill>
                  <a:srgbClr val="002060"/>
                </a:solidFill>
              </a:rPr>
              <a:t>Тресковское</a:t>
            </a:r>
            <a:r>
              <a:rPr lang="ru-RU" sz="1200" b="1" dirty="0">
                <a:solidFill>
                  <a:srgbClr val="002060"/>
                </a:solidFill>
              </a:rPr>
              <a:t>»: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68" y="5380672"/>
            <a:ext cx="1883858" cy="14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TextBox 47"/>
          <p:cNvSpPr txBox="1"/>
          <p:nvPr/>
        </p:nvSpPr>
        <p:spPr>
          <a:xfrm>
            <a:off x="5567273" y="5316237"/>
            <a:ext cx="1117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В с. Тресково заасфальтировали площадку в сквере отдыха. В с. Брянск обустроили ограждение и освещение общественной территории по ул. Школьная.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70577" y="5077612"/>
            <a:ext cx="238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МО СП «Клюевское»: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56" y="5357091"/>
            <a:ext cx="1917518" cy="1438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" name="TextBox 50"/>
          <p:cNvSpPr txBox="1"/>
          <p:nvPr/>
        </p:nvSpPr>
        <p:spPr>
          <a:xfrm>
            <a:off x="8741459" y="5661024"/>
            <a:ext cx="8402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В п. Клюевка обустроена детская площадка по ул. Речная.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995" y="5444519"/>
            <a:ext cx="1349046" cy="1349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3" name="TextBox 52"/>
          <p:cNvSpPr txBox="1"/>
          <p:nvPr/>
        </p:nvSpPr>
        <p:spPr>
          <a:xfrm>
            <a:off x="10980305" y="5334514"/>
            <a:ext cx="76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В с. Оймур обустроена «Аллея Победы»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90523" y="5196014"/>
            <a:ext cx="238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МО СП «Оймурское»: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882615" y="5974364"/>
            <a:ext cx="1163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В с. Кудара произвели ограждение спортивной площадки по ул. Нелюбина</a:t>
            </a:r>
          </a:p>
        </p:txBody>
      </p:sp>
    </p:spTree>
    <p:extLst>
      <p:ext uri="{BB962C8B-B14F-4D97-AF65-F5344CB8AC3E}">
        <p14:creationId xmlns:p14="http://schemas.microsoft.com/office/powerpoint/2010/main" val="3964017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6959" y="0"/>
            <a:ext cx="8322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«Реализация на территории муниципального образования "Кабанский район </a:t>
            </a:r>
          </a:p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национального проекта «Спорт-норма жизни»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5575" y="1254715"/>
            <a:ext cx="113258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Цель – создание для всех категорий групп населения условий для занятия физической культурой, спортом, массовым спортом, в том числе повышение уровня обеспеченности населения объектами спорта и подготовка спортивного резерва.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437170"/>
              </p:ext>
            </p:extLst>
          </p:nvPr>
        </p:nvGraphicFramePr>
        <p:xfrm>
          <a:off x="975527" y="1791138"/>
          <a:ext cx="10112376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8910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Объем</a:t>
                      </a:r>
                      <a:r>
                        <a:rPr lang="ru-RU" sz="1400" baseline="0" dirty="0"/>
                        <a:t> расходов по программе, тыс. руб.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891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16 080,0</a:t>
                      </a:r>
                      <a:r>
                        <a:rPr lang="ru-RU" sz="1400" baseline="0" dirty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</a:t>
                      </a:r>
                      <a:r>
                        <a:rPr lang="ru-RU" sz="1400" baseline="0" dirty="0"/>
                        <a:t> 664,3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97,4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608"/>
            <a:ext cx="2234153" cy="12603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665" y="146802"/>
            <a:ext cx="1312505" cy="1080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5527" y="2491141"/>
            <a:ext cx="5092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kern="0" dirty="0">
                <a:ln/>
                <a:solidFill>
                  <a:srgbClr val="0070C0"/>
                </a:solidFill>
              </a:rPr>
              <a:t>14 904,3 тыс. руб., направлено на строительство спортивной площадки в с. Выдрино, в т.ч.: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0070C0"/>
                </a:solidFill>
              </a:rPr>
              <a:t>федеральный бюджет –  13 704,7 тыс. руб.;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0070C0"/>
                </a:solidFill>
              </a:rPr>
              <a:t>республиканский бюджет – 279,8 тыс. руб.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0070C0"/>
                </a:solidFill>
              </a:rPr>
              <a:t>местный бюджет – 919,9  тыс. руб.</a:t>
            </a:r>
          </a:p>
          <a:p>
            <a:pPr algn="just"/>
            <a:endParaRPr lang="ru-RU" sz="1200" b="1" kern="0" dirty="0">
              <a:ln/>
              <a:solidFill>
                <a:srgbClr val="0070C0"/>
              </a:solidFill>
            </a:endParaRPr>
          </a:p>
          <a:p>
            <a:pPr algn="just"/>
            <a:r>
              <a:rPr lang="ru-RU" sz="1200" b="1" kern="0" dirty="0">
                <a:ln/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6" y="2491140"/>
            <a:ext cx="4791878" cy="26954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7" y="3629024"/>
            <a:ext cx="5193072" cy="29211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96026" y="5276973"/>
            <a:ext cx="50927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kern="0" dirty="0">
                <a:ln/>
                <a:solidFill>
                  <a:srgbClr val="0070C0"/>
                </a:solidFill>
              </a:rPr>
              <a:t>Приобрели малогабаритные универсальные тренажеры в МБУ «Школа олимпийского резерва по дзюдо» на сумму 614,2 тыс. руб.  </a:t>
            </a:r>
          </a:p>
          <a:p>
            <a:pPr algn="just"/>
            <a:r>
              <a:rPr lang="ru-RU" sz="1400" b="1" kern="0" dirty="0">
                <a:ln/>
                <a:solidFill>
                  <a:srgbClr val="0070C0"/>
                </a:solidFill>
              </a:rPr>
              <a:t>145,8 тыс. руб. - на государственную поддержку спортивных организаций, осуществляющих подготовку спортивного резерва для сборных команд Российской Федерации (МАУ «Селенгинская спортивная школа»)</a:t>
            </a:r>
          </a:p>
        </p:txBody>
      </p:sp>
    </p:spTree>
    <p:extLst>
      <p:ext uri="{BB962C8B-B14F-4D97-AF65-F5344CB8AC3E}">
        <p14:creationId xmlns:p14="http://schemas.microsoft.com/office/powerpoint/2010/main" val="1552088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4572" y="-43335"/>
            <a:ext cx="102344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«Переселение граждан из аварийного жилищного фонда на территории МО "Кабанский район", </a:t>
            </a:r>
          </a:p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признанного до 1 января 2017 года"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1060521"/>
            <a:ext cx="11658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Цель - обеспечение устойчивого сокращения непригодного для проживания жилищного фонда, создание безопасных и благоприятных условий проживания граждан.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7"/>
            <a:ext cx="1804572" cy="1371719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730562"/>
              </p:ext>
            </p:extLst>
          </p:nvPr>
        </p:nvGraphicFramePr>
        <p:xfrm>
          <a:off x="1084743" y="1604168"/>
          <a:ext cx="10112376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Объем</a:t>
                      </a:r>
                      <a:r>
                        <a:rPr lang="ru-RU" sz="1400" baseline="0" dirty="0"/>
                        <a:t> расходов по программе, тыс. руб.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260</a:t>
                      </a:r>
                      <a:r>
                        <a:rPr lang="ru-RU" sz="1400" baseline="0" dirty="0"/>
                        <a:t> 953,9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197 831,7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084743" y="2284560"/>
            <a:ext cx="10112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Предоставлены межбюджетные трансферты трем поселениям – участникам программы на обеспечение мероприятий по переселению граждан из аварийного жилищного фонда в п. Каменск, г. Бабушкин и с. Творогово: приобретение квартир для жильцов аварийных домов, подлежащих расселению, завершение строительства многоквартирного дома в г. Бабушкин и п. Каменск.</a:t>
            </a:r>
          </a:p>
          <a:p>
            <a:pPr lvl="0" algn="just"/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Не исполненные в 2022 году плановые назначения планируются к исполнению в 2023</a:t>
            </a:r>
            <a:r>
              <a:rPr kumimoji="0" lang="ru-RU" sz="1400" b="1" i="0" u="none" strike="noStrike" kern="0" cap="none" spc="0" normalizeH="0" noProof="0" dirty="0">
                <a:ln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 году, поскольку программа реализуется поэтапно.</a:t>
            </a:r>
            <a:endParaRPr kumimoji="0" lang="ru-RU" sz="1400" b="1" i="0" u="none" strike="noStrike" kern="0" cap="none" spc="0" normalizeH="0" baseline="0" noProof="0" dirty="0">
              <a:ln/>
              <a:solidFill>
                <a:schemeClr val="accent5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29" y="3669555"/>
            <a:ext cx="4337002" cy="2855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26" y="3669555"/>
            <a:ext cx="3806921" cy="2855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9711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9730" y="158911"/>
            <a:ext cx="10234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kern="0" dirty="0">
                <a:ln/>
                <a:solidFill>
                  <a:srgbClr val="009900"/>
                </a:solidFill>
                <a:cs typeface="Times New Roman" panose="02020603050405020304" pitchFamily="18" charset="0"/>
              </a:rPr>
              <a:t>«Реализация на территории МО «Кабанский район» национального проекта «Жилье и городская среда»</a:t>
            </a:r>
            <a:endParaRPr kumimoji="0" lang="ru-RU" sz="2400" b="1" i="0" u="none" strike="noStrike" kern="0" cap="none" spc="0" normalizeH="0" baseline="0" noProof="0" dirty="0">
              <a:ln/>
              <a:solidFill>
                <a:srgbClr val="0099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628417"/>
              </p:ext>
            </p:extLst>
          </p:nvPr>
        </p:nvGraphicFramePr>
        <p:xfrm>
          <a:off x="1265198" y="1622629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312135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993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103 712,4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103</a:t>
                      </a:r>
                      <a:r>
                        <a:rPr lang="ru-RU" baseline="0" dirty="0"/>
                        <a:t> 712,4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42888" y="3631098"/>
            <a:ext cx="11796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/>
              <a:solidFill>
                <a:schemeClr val="accent5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45330" y="1121222"/>
            <a:ext cx="1077377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Федеральный проект «Чистая вода»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330036" y="2522406"/>
            <a:ext cx="100475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ru-RU" b="1" kern="0" dirty="0">
                <a:ln/>
                <a:solidFill>
                  <a:schemeClr val="accent2">
                    <a:lumMod val="50000"/>
                  </a:schemeClr>
                </a:solidFill>
              </a:rPr>
              <a:t>Средства направлены на мероприятия в рамках строительства водозаборного сооружения и сетей водоснабжения в юго-восточной части с. Кабанск </a:t>
            </a:r>
            <a:r>
              <a:rPr kumimoji="0" lang="ru-RU" sz="18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(в т.ч. из ФБ - 101 627,8 тыс. руб.; из РБ - 2 074,1 тыс. руб., из МБ – 10,5 тыс. руб.).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7"/>
            <a:ext cx="1804572" cy="1371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98" y="3596888"/>
            <a:ext cx="4631445" cy="2695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72" y="3613993"/>
            <a:ext cx="4676891" cy="267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083631" y="6256062"/>
            <a:ext cx="8697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Идет подготовка к строительству водовода в юго-восточной части с. Кабанск. </a:t>
            </a:r>
          </a:p>
          <a:p>
            <a:pPr algn="ctr"/>
            <a:r>
              <a:rPr lang="ru-RU" sz="1600" dirty="0"/>
              <a:t>Строительство запланировано на 2023 год.</a:t>
            </a:r>
          </a:p>
        </p:txBody>
      </p:sp>
    </p:spTree>
    <p:extLst>
      <p:ext uri="{BB962C8B-B14F-4D97-AF65-F5344CB8AC3E}">
        <p14:creationId xmlns:p14="http://schemas.microsoft.com/office/powerpoint/2010/main" val="2530287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152400"/>
            <a:ext cx="1165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«Развитие культуры в Кабанском районе»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7931" y="614065"/>
            <a:ext cx="1188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Цель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- повышение качества и эффективности муниципальных услуг культуры, формирование многообразной культурной жизни населения Кабанского района, развитие образования в области культуры и молодёжной политики.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121428"/>
              </p:ext>
            </p:extLst>
          </p:nvPr>
        </p:nvGraphicFramePr>
        <p:xfrm>
          <a:off x="1125343" y="1448634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158 734,1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152 964,8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96,4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53241" y="2290343"/>
            <a:ext cx="11961717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подпрограмме «Библиотечное и музейное дело» расходы составили 37 417,8 тыс. руб. </a:t>
            </a:r>
            <a:r>
              <a:rPr kumimoji="0" lang="ru-RU" sz="1400" b="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содержание МАУ «Центральная межпоселенческая библиотека» и ее филиалов, пополнение материально - технической базы филиалов библиотеки и музея, на сохранение библиотечного и музейного фондов,</a:t>
            </a:r>
            <a:r>
              <a:rPr kumimoji="0" lang="ru-RU" sz="1400" b="0" i="0" u="none" strike="noStrike" kern="0" cap="none" spc="0" normalizeH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том числе на капитальный ремонт Кабанской библиотеки в рамках мероприятий по развитию общественной инфраструктуры – 2 112,0 тыс. руб.</a:t>
            </a:r>
            <a:endParaRPr kumimoji="0" lang="ru-RU" sz="1400" b="0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013" y="3125753"/>
            <a:ext cx="1189810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just"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По подпрограмме «Народное творчество и культурно - досуговая деятельность» расходы составили 67 617,9 тыс. руб.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на содержание МАУ «Районный Дом культуры» и филиалов, в том числе: на приобретение музыкальной аппаратуры, кресел, сценических костюмов, проведение культурных мероприятий для жителей района, </a:t>
            </a:r>
            <a:r>
              <a:rPr lang="ru-RU" altLang="ru-RU" sz="14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проведена разработка </a:t>
            </a:r>
            <a:r>
              <a:rPr lang="ru-RU" altLang="ru-RU" sz="1400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предпроектной</a:t>
            </a:r>
            <a:r>
              <a:rPr lang="ru-RU" altLang="ru-RU" sz="14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проектной и рабочей документации для последующего строительства центра культурного развития в МО ГП «Бабушкинское», приобрели музыкальные инструменты, зрительские кресла, одежду сцены в здание сельского клуба в с. Степной Дворец, а также юрту в МАУ «Районный дом культуры».</a:t>
            </a:r>
            <a:endParaRPr kumimoji="0" lang="ru-RU" sz="1400" b="1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014" y="4405493"/>
            <a:ext cx="118163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altLang="ru-RU" sz="1400" b="1" kern="0" dirty="0">
                <a:solidFill>
                  <a:srgbClr val="335B7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 подпрограмме «Организация дополнительного образования детей» расходы составили 36 337,7 тыс. руб</a:t>
            </a:r>
            <a:r>
              <a:rPr lang="ru-RU" altLang="ru-RU" sz="1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altLang="ru-RU" sz="14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 содержание 5-ти детских школ искусств. За счет субсидии на повышение средней заработной платы педагогических работников муниципальных учреждений дополнительного образования отрасли «Культура» в целях выполнения Указа Президента Российской Федерации от 1 июня 2012 года № 761 «О Национальной стратегии действий в интересах детей на 2012 – 2017 годы» обеспечено доведение средней заработной платы педагогов учреждений дополнительного образования до установленного Распоряжением Правительства РБ от 08.06.2021г. №46-рг индикатора: среднемесячная заработная плата педагогических работников дополнительного образования отрасли Культура на 2022 г. – 43 747,0руб.  Показатель выполнен на 45 821,09 руб. или 104,7%. </a:t>
            </a:r>
          </a:p>
          <a:p>
            <a:pPr lvl="0" algn="just"/>
            <a:r>
              <a:rPr lang="ru-RU" altLang="ru-RU" sz="14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рамках развития общественной инфраструктуры 1 150,0 тыс. руб. направлено на разработку проектной документации по объекту «Капитальный ремонт МАУДО «Кабанская ДШИ».</a:t>
            </a:r>
          </a:p>
        </p:txBody>
      </p:sp>
    </p:spTree>
    <p:extLst>
      <p:ext uri="{BB962C8B-B14F-4D97-AF65-F5344CB8AC3E}">
        <p14:creationId xmlns:p14="http://schemas.microsoft.com/office/powerpoint/2010/main" val="623026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60106" y="282994"/>
            <a:ext cx="10294070" cy="510932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479080" y="529334"/>
            <a:ext cx="9256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Уважаемые жители Кабанского района!</a:t>
            </a:r>
          </a:p>
          <a:p>
            <a:pPr algn="ctr"/>
            <a:endParaRPr lang="ru-RU" b="1" dirty="0"/>
          </a:p>
          <a:p>
            <a:pPr algn="just"/>
            <a:r>
              <a:rPr lang="ru-RU" dirty="0"/>
              <a:t>  </a:t>
            </a:r>
            <a:r>
              <a:rPr lang="ru-RU" dirty="0">
                <a:solidFill>
                  <a:srgbClr val="7030A0"/>
                </a:solidFill>
              </a:rPr>
              <a:t>Вашему вниманию представляется отчет об исполнении бюджета МО «Кабанский район» за 2022 год. </a:t>
            </a:r>
          </a:p>
          <a:p>
            <a:pPr algn="just"/>
            <a:r>
              <a:rPr lang="ru-RU" dirty="0">
                <a:solidFill>
                  <a:srgbClr val="7030A0"/>
                </a:solidFill>
              </a:rPr>
              <a:t>  В данной брошюре в доступной и понятной форме отражены основные показатели бюджета по итогам 2022 года, которые представлены в сравнении с предыдущим годом, а также дается подробное описание результатов использования бюджетных средств при реализации социально-значимых проектов.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2001" y="3879273"/>
            <a:ext cx="39205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Используемые сокращения: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ФБ</a:t>
            </a:r>
            <a:r>
              <a:rPr lang="ru-RU" sz="1600" dirty="0">
                <a:solidFill>
                  <a:schemeClr val="bg1"/>
                </a:solidFill>
              </a:rPr>
              <a:t> – Федеральный бюджет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РБ </a:t>
            </a:r>
            <a:r>
              <a:rPr lang="ru-RU" sz="1600" dirty="0">
                <a:solidFill>
                  <a:schemeClr val="bg1"/>
                </a:solidFill>
              </a:rPr>
              <a:t>– Республиканский бюджет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МБ</a:t>
            </a:r>
            <a:r>
              <a:rPr lang="ru-RU" sz="1600" dirty="0">
                <a:solidFill>
                  <a:schemeClr val="bg1"/>
                </a:solidFill>
              </a:rPr>
              <a:t> – Местный бюджет 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ИМБТ</a:t>
            </a:r>
            <a:r>
              <a:rPr lang="ru-RU" sz="1600" dirty="0">
                <a:solidFill>
                  <a:schemeClr val="bg1"/>
                </a:solidFill>
              </a:rPr>
              <a:t> – иные межбюджетные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2873626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25" y="177611"/>
            <a:ext cx="1189810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4000" y="351891"/>
            <a:ext cx="1145395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По подпрограмме «Молодежная политика» расходы составили 356,0 тыс. руб. </a:t>
            </a:r>
          </a:p>
          <a:p>
            <a:pPr lvl="0" algn="just"/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счет средств субсидии РБ на реализацию мероприятий регионального проекта «Социальная активность» в сумме 102,0 тыс. руб., а также  средств местного бюджета, произведены расходы на приобретение специальной формы для волонтеров (маски, повязки, косынки с печатью, рюкзаки, футболки, флаги, бейсболки с логотипом), 150 тыс. руб. на предоставление грантов в форме субсидий на возмещение затрат, связанных с реализацией социальных проектов для молодежи, 104,0 тыс. руб. – на проведение запланированных мероприятий.</a:t>
            </a:r>
            <a:endParaRPr kumimoji="0" lang="ru-RU" sz="1400" b="0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119" y="2018984"/>
            <a:ext cx="11453957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По подпрограмме «Совершенствование муниципального управления в сфере культуры и создание условий для реализации муниципальной программы» расходы составили 10 026,3 тыс. руб. </a:t>
            </a:r>
            <a:r>
              <a:rPr kumimoji="0" lang="ru-RU" sz="1400" b="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содержание аппарата управления и централизованной бухгалтерии МКУ «Комитет по культуре и делам молодежи Администрации МО «Кабанский район».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119" y="3039746"/>
            <a:ext cx="1145395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just">
              <a:defRPr/>
            </a:pPr>
            <a:r>
              <a:rPr lang="ru-RU" altLang="ru-RU" sz="1400" b="1" kern="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 подпрограмме «Патриотическое воспитание» расходы составили 25,0 тыс. руб. </a:t>
            </a:r>
            <a:r>
              <a:rPr lang="ru-RU" altLang="ru-RU" sz="14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Провели мероприятия, целью которых является развитие у молодежи района патриотического и духовно-нравственного воспитания:</a:t>
            </a:r>
          </a:p>
          <a:p>
            <a:pPr lvl="0" algn="just">
              <a:defRPr/>
            </a:pPr>
            <a:r>
              <a:rPr lang="ru-RU" altLang="ru-RU" sz="14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патриотический </a:t>
            </a:r>
            <a:r>
              <a:rPr lang="ru-RU" altLang="ru-RU" sz="1400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квест</a:t>
            </a:r>
            <a:r>
              <a:rPr lang="ru-RU" altLang="ru-RU" sz="14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«Пройдем дорогами войны»; </a:t>
            </a:r>
          </a:p>
          <a:p>
            <a:pPr lvl="0" algn="just">
              <a:defRPr/>
            </a:pPr>
            <a:r>
              <a:rPr lang="ru-RU" altLang="ru-RU" sz="14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конкурс чтецов «Война – плачущие строки», посвященного 77-летию Победы в Великой Отечественной войне; </a:t>
            </a:r>
          </a:p>
          <a:p>
            <a:pPr lvl="0" algn="just">
              <a:defRPr/>
            </a:pPr>
            <a:r>
              <a:rPr lang="ru-RU" altLang="ru-RU" sz="14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III районные краеведческие </a:t>
            </a:r>
            <a:r>
              <a:rPr lang="ru-RU" altLang="ru-RU" sz="1400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Лукьяновские</a:t>
            </a:r>
            <a:r>
              <a:rPr lang="ru-RU" altLang="ru-RU" sz="14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чтения «История района глазами краеведов».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ru-RU" sz="1400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21" y="4988937"/>
            <a:ext cx="3307724" cy="166638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56" y="4988937"/>
            <a:ext cx="2615973" cy="166638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912" y="4988937"/>
            <a:ext cx="2223582" cy="166638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6805" y="4988937"/>
            <a:ext cx="2347273" cy="166638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1645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152400"/>
            <a:ext cx="1165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«Поддержка молодых семей, молодых специалистов в Кабанском районе, нуждающихся в улучшении жилищных условий»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92439" y="981769"/>
            <a:ext cx="10112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Цель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-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улучшение  жилищных  условий путем предоставления государственной поддержки  молодым семьям, молодым специалистам.</a:t>
            </a:r>
            <a:endParaRPr kumimoji="0" lang="ru-RU" altLang="ru-RU" sz="1800" b="1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81" y="3427770"/>
            <a:ext cx="3124200" cy="2162788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84326"/>
              </p:ext>
            </p:extLst>
          </p:nvPr>
        </p:nvGraphicFramePr>
        <p:xfrm>
          <a:off x="992438" y="1745397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11 868,6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11 868,6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992438" y="2798455"/>
            <a:ext cx="1011237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just">
              <a:defRPr/>
            </a:pPr>
            <a:r>
              <a:rPr lang="ru-RU" altLang="ru-RU" sz="1400" b="1" kern="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2022 году выдано 19 сертификатов участникам программы, из них 12 - многодетным семьям.</a:t>
            </a:r>
            <a:endParaRPr kumimoji="0" lang="ru-RU" sz="1400" b="0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26" y="3427770"/>
            <a:ext cx="3244184" cy="216278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55" y="3427770"/>
            <a:ext cx="3252750" cy="21685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4718913" y="5635098"/>
            <a:ext cx="716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Торжественное вручение сертификатов молодым семьям состоялось в Районном доме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555026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" y="152400"/>
            <a:ext cx="1173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«Развитие жилищно-коммунального и дорожного хозяйства Кабанского района»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799" y="874940"/>
            <a:ext cx="1173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Цель - 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беспечение комфортных условий проживания, повышение качества и условий жизни населения на территории Кабанского района.</a:t>
            </a:r>
            <a:endParaRPr kumimoji="0" lang="ru-RU" altLang="ru-RU" sz="1800" b="1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480822"/>
              </p:ext>
            </p:extLst>
          </p:nvPr>
        </p:nvGraphicFramePr>
        <p:xfrm>
          <a:off x="1116011" y="1521271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16796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1679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187 877,5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150 709,6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116011" y="2486976"/>
            <a:ext cx="10112376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По подпрограмме </a:t>
            </a:r>
            <a:r>
              <a:rPr kumimoji="0" lang="ru-RU" sz="1600" b="1" i="0" u="none" strike="noStrike" kern="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</a:rPr>
              <a:t>«Повышение качества водоснабжения» </a:t>
            </a: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расходы произведены за счет средств местного бюджета в сумме  </a:t>
            </a:r>
            <a:r>
              <a:rPr kumimoji="0" lang="ru-RU" sz="16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2 851,8 тыс. руб., </a:t>
            </a: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в том числе: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b="1" kern="0" dirty="0">
                <a:ln/>
                <a:solidFill>
                  <a:srgbClr val="002060"/>
                </a:solidFill>
              </a:rPr>
              <a:t>1 165,6 </a:t>
            </a:r>
            <a:r>
              <a:rPr lang="ru-RU" sz="1400" kern="0" dirty="0">
                <a:ln/>
                <a:solidFill>
                  <a:srgbClr val="002060"/>
                </a:solidFill>
              </a:rPr>
              <a:t>тыс. руб. на технологическое присоединение водовода северной части с. Кабанск к сетям водоснабжения по ул. Фоменко - пер. Энергетиков;</a:t>
            </a:r>
          </a:p>
          <a:p>
            <a:pPr lvl="0" algn="just"/>
            <a:endParaRPr lang="ru-RU" sz="800" kern="0" dirty="0">
              <a:ln/>
              <a:solidFill>
                <a:srgbClr val="002060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b="1" kern="0" dirty="0">
                <a:ln/>
                <a:solidFill>
                  <a:srgbClr val="002060"/>
                </a:solidFill>
              </a:rPr>
              <a:t>731,5</a:t>
            </a:r>
            <a:r>
              <a:rPr lang="ru-RU" sz="1400" kern="0" dirty="0">
                <a:ln/>
                <a:solidFill>
                  <a:srgbClr val="002060"/>
                </a:solidFill>
              </a:rPr>
              <a:t> тыс. руб. направлены на проведение корректировки проектной документации по объекту: «Строительство водовода для комплексного жилищного строительства микрорайона в северной части с. Кабанск»;</a:t>
            </a:r>
          </a:p>
          <a:p>
            <a:pPr lvl="0" algn="just"/>
            <a:endParaRPr lang="ru-RU" sz="800" kern="0" dirty="0">
              <a:ln/>
              <a:solidFill>
                <a:srgbClr val="002060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b="1" kern="0" dirty="0">
                <a:ln/>
                <a:solidFill>
                  <a:srgbClr val="002060"/>
                </a:solidFill>
              </a:rPr>
              <a:t>540,9</a:t>
            </a:r>
            <a:r>
              <a:rPr lang="ru-RU" sz="1400" kern="0" dirty="0">
                <a:ln/>
                <a:solidFill>
                  <a:srgbClr val="002060"/>
                </a:solidFill>
              </a:rPr>
              <a:t> тыс. руб.- сопровождение проектной документации в государственных экспертизах объекта "Строительство водозаборного сооружения и сетей водоснабжения в с. Закалтус".  Не исполнены плановые назначения по данному объекту в сумме 1 146,6 тыс. руб. (МБ) вследствие невыполнения подрядчиком условий контракта в 2022 году, документация будет доработана в 2023 году;</a:t>
            </a:r>
          </a:p>
          <a:p>
            <a:pPr lvl="0" algn="just"/>
            <a:endParaRPr lang="ru-RU" sz="800" kern="0" dirty="0">
              <a:ln/>
              <a:solidFill>
                <a:srgbClr val="002060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b="1" kern="0" dirty="0">
                <a:ln/>
                <a:solidFill>
                  <a:srgbClr val="002060"/>
                </a:solidFill>
              </a:rPr>
              <a:t>398,8</a:t>
            </a:r>
            <a:r>
              <a:rPr lang="ru-RU" sz="1400" kern="0" dirty="0">
                <a:ln/>
                <a:solidFill>
                  <a:srgbClr val="002060"/>
                </a:solidFill>
              </a:rPr>
              <a:t> тыс. руб. - осуществление технологического присоединения энергопринимающих устройств «Насосная со скважиной»;</a:t>
            </a:r>
          </a:p>
          <a:p>
            <a:pPr lvl="0" algn="just"/>
            <a:endParaRPr lang="ru-RU" sz="800" kern="0" dirty="0">
              <a:ln/>
              <a:solidFill>
                <a:srgbClr val="002060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b="1" kern="0" dirty="0">
                <a:ln/>
                <a:solidFill>
                  <a:srgbClr val="002060"/>
                </a:solidFill>
              </a:rPr>
              <a:t>15,0</a:t>
            </a:r>
            <a:r>
              <a:rPr lang="ru-RU" sz="1400" kern="0" dirty="0">
                <a:ln/>
                <a:solidFill>
                  <a:srgbClr val="002060"/>
                </a:solidFill>
              </a:rPr>
              <a:t> тыс. руб. - оказание услуг по разработке проектной документации на прокладку сети водоснабжения для пересечения автомобильной дороги регионального значения у дома №95 по ул. Октябрьская в с. Кабанск.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400" kern="0" dirty="0">
              <a:ln/>
              <a:solidFill>
                <a:srgbClr val="002060"/>
              </a:solidFill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b="1" kern="0" dirty="0">
              <a:ln/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39" l="0" r="100000">
                        <a14:foregroundMark x1="11606" y1="44839" x2="9817" y2="83257"/>
                        <a14:foregroundMark x1="9954" y1="83486" x2="22156" y2="83257"/>
                        <a14:foregroundMark x1="22706" y1="76720" x2="20642" y2="51835"/>
                        <a14:foregroundMark x1="11697" y1="44839" x2="12752" y2="29587"/>
                        <a14:foregroundMark x1="30459" y1="44381" x2="37936" y2="37041"/>
                        <a14:foregroundMark x1="10688" y1="64564" x2="11514" y2="64564"/>
                        <a14:foregroundMark x1="10963" y1="58142" x2="11193" y2="75688"/>
                        <a14:foregroundMark x1="10138" y1="83028" x2="12523" y2="806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0598" y="5569527"/>
            <a:ext cx="3429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09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527" y="0"/>
            <a:ext cx="11120583" cy="73250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2. </a:t>
            </a: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По подпрограмме </a:t>
            </a:r>
            <a:r>
              <a:rPr kumimoji="0" lang="ru-RU" sz="1600" b="1" i="0" u="none" strike="noStrike" kern="0" cap="none" spc="0" normalizeH="0" baseline="0" noProof="0" dirty="0">
                <a:ln/>
                <a:solidFill>
                  <a:srgbClr val="5E30AA"/>
                </a:solidFill>
                <a:effectLst/>
                <a:uLnTx/>
                <a:uFillTx/>
              </a:rPr>
              <a:t>«Развитие автомобильных дорог местного значения и улично-дорожной сети в МО «Кабанский район» </a:t>
            </a: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расходы составили </a:t>
            </a:r>
            <a:r>
              <a:rPr kumimoji="0" lang="ru-RU" sz="16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57 126,2 </a:t>
            </a: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тыс. руб., из них: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За счет субсидии из республиканского бюджета на возмещение части недополученных доходов юридическим лицам, индивидуальным предпринимателям и участникам договора простого товарищества при перевозке пассажиров и багажа на муниципальных маршрутах автомобильного транспорта в условиях внешнего санкционного давления предоставлены субсидии следующим перевозчикам в общей сумме </a:t>
            </a:r>
            <a:r>
              <a:rPr kumimoji="0" lang="ru-RU" sz="14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1 471,0</a:t>
            </a: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 тыс. руб. (в т.ч. РБ – 1 441,6 тыс. руб., софинансирование из МБ – 29,4 тыс. руб.), в том числе: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-ООО "Корсаково Сервис" – 59,0 тыс. руб.;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-ООО "Кабанск Авто" – 298,0 тыс. руб.;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-ООО "Селенгинская транспортная компания" – 757,0 тыс. руб.;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-ООО "Каменск Авто" – 357,0 тыс. руб.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kern="0" dirty="0">
              <a:ln/>
              <a:solidFill>
                <a:srgbClr val="002060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kern="0" dirty="0">
                <a:ln/>
                <a:solidFill>
                  <a:srgbClr val="002060"/>
                </a:solidFill>
              </a:rPr>
              <a:t>ИМБТ из республиканского бюджета в сумме </a:t>
            </a:r>
            <a:r>
              <a:rPr lang="ru-RU" sz="1400" b="1" kern="0" dirty="0">
                <a:ln/>
                <a:solidFill>
                  <a:srgbClr val="002060"/>
                </a:solidFill>
              </a:rPr>
              <a:t>9 800,0</a:t>
            </a:r>
            <a:r>
              <a:rPr lang="ru-RU" sz="1400" kern="0" dirty="0">
                <a:ln/>
                <a:solidFill>
                  <a:srgbClr val="002060"/>
                </a:solidFill>
              </a:rPr>
              <a:t> тыс. руб. на содержание автомобильных дорог общего пользования местного значения, в том числе обеспечение безопасности дорожного движения и аварийно-восстановительные работы переданы трём городским и десяти сельским поселениям района и использованы на содержание автомобильных дорог общего пользования местного значения (отсыпка щебнем, выравнивание дорожного полотна и т.п.).</a:t>
            </a:r>
            <a:endParaRPr kumimoji="0" lang="ru-RU" sz="900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kern="0" dirty="0">
                <a:ln/>
                <a:solidFill>
                  <a:srgbClr val="002060"/>
                </a:solidFill>
              </a:rPr>
              <a:t>13 193,5 </a:t>
            </a:r>
            <a:r>
              <a:rPr lang="ru-RU" sz="1400" kern="0" dirty="0">
                <a:ln/>
                <a:solidFill>
                  <a:srgbClr val="002060"/>
                </a:solidFill>
              </a:rPr>
              <a:t>тыс. руб. из средств дорожного фонда, формируемого за счет поступления акцизов в местный бюджет, переданы сельским поселениям на содержание автомобильных дорог местного значения.</a:t>
            </a:r>
            <a:endParaRPr kumimoji="0" lang="ru-RU" sz="800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kern="0" dirty="0">
                <a:ln/>
                <a:solidFill>
                  <a:srgbClr val="002060"/>
                </a:solidFill>
              </a:rPr>
              <a:t>26 730,9</a:t>
            </a:r>
            <a:r>
              <a:rPr lang="ru-RU" sz="1400" kern="0" dirty="0">
                <a:ln/>
                <a:solidFill>
                  <a:srgbClr val="002060"/>
                </a:solidFill>
              </a:rPr>
              <a:t> тыс. руб. (в т.ч. РБ – 26 180,8 тыс. руб., софинансирование из МБ – 550,1 тыс. руб.) за счет субсидии из республиканского бюджета на дорожную деятельность в отношении автомобильных дорог общего пользования местного значения, направлены на ремонт автомобильных дорог по улицам 9 Января, Речная, Байкальская и Почтовая в </a:t>
            </a:r>
            <a:r>
              <a:rPr lang="ru-RU" sz="1400" kern="0" dirty="0" err="1">
                <a:ln/>
                <a:solidFill>
                  <a:srgbClr val="002060"/>
                </a:solidFill>
              </a:rPr>
              <a:t>п.Клюевка</a:t>
            </a:r>
            <a:r>
              <a:rPr lang="ru-RU" sz="1400" kern="0" dirty="0">
                <a:ln/>
                <a:solidFill>
                  <a:srgbClr val="002060"/>
                </a:solidFill>
              </a:rPr>
              <a:t> (подъездные пути к </a:t>
            </a:r>
            <a:r>
              <a:rPr lang="ru-RU" sz="1400" kern="0" dirty="0" err="1">
                <a:ln/>
                <a:solidFill>
                  <a:srgbClr val="002060"/>
                </a:solidFill>
              </a:rPr>
              <a:t>Клюевской</a:t>
            </a:r>
            <a:r>
              <a:rPr lang="ru-RU" sz="1400" kern="0" dirty="0">
                <a:ln/>
                <a:solidFill>
                  <a:srgbClr val="002060"/>
                </a:solidFill>
              </a:rPr>
              <a:t> СОШ). </a:t>
            </a:r>
          </a:p>
          <a:p>
            <a:pPr lvl="0" algn="just">
              <a:defRPr/>
            </a:pPr>
            <a:r>
              <a:rPr lang="ru-RU" sz="1400" kern="0" dirty="0">
                <a:ln/>
                <a:solidFill>
                  <a:srgbClr val="002060"/>
                </a:solidFill>
              </a:rPr>
              <a:t>Также </a:t>
            </a:r>
            <a:r>
              <a:rPr lang="ru-RU" sz="1400" b="1" kern="0" dirty="0">
                <a:ln/>
                <a:solidFill>
                  <a:srgbClr val="002060"/>
                </a:solidFill>
              </a:rPr>
              <a:t>599,0</a:t>
            </a:r>
            <a:r>
              <a:rPr lang="ru-RU" sz="1400" kern="0" dirty="0">
                <a:ln/>
                <a:solidFill>
                  <a:srgbClr val="002060"/>
                </a:solidFill>
              </a:rPr>
              <a:t> тыс. руб. из бюджета района направлены на разработку технической документации по данному объекту. </a:t>
            </a:r>
            <a:endParaRPr kumimoji="0" lang="ru-RU" sz="800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kern="0" dirty="0">
                <a:ln/>
                <a:solidFill>
                  <a:srgbClr val="002060"/>
                </a:solidFill>
              </a:rPr>
              <a:t>638,0  </a:t>
            </a:r>
            <a:r>
              <a:rPr lang="ru-RU" sz="1400" kern="0" dirty="0">
                <a:ln/>
                <a:solidFill>
                  <a:srgbClr val="002060"/>
                </a:solidFill>
              </a:rPr>
              <a:t>тыс. руб. (в т.ч. РБ – 625,2 тыс. руб., МБ – софинансирование из бюджета района - 12,8 тыс. руб.) за счет субсидии из республиканского бюджета на дорожную деятельность в отношении автомобильных дорог общего пользования местного значения, переданы в МО СП «Кабанское» на проведение мероприятий, связанных с обустройством пешеходного перехода, расположенного вблизи образовательного учреждения в </a:t>
            </a:r>
            <a:r>
              <a:rPr lang="ru-RU" sz="1400" kern="0" dirty="0" err="1">
                <a:ln/>
                <a:solidFill>
                  <a:srgbClr val="002060"/>
                </a:solidFill>
              </a:rPr>
              <a:t>с.Кабанск</a:t>
            </a:r>
            <a:r>
              <a:rPr lang="ru-RU" sz="1400" kern="0" dirty="0">
                <a:ln/>
                <a:solidFill>
                  <a:srgbClr val="002060"/>
                </a:solidFill>
              </a:rPr>
              <a:t>, ул.1 Мая.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kern="0" dirty="0">
                <a:ln/>
                <a:solidFill>
                  <a:srgbClr val="002060"/>
                </a:solidFill>
              </a:rPr>
              <a:t>4 517,8 </a:t>
            </a:r>
            <a:r>
              <a:rPr lang="ru-RU" sz="1400" kern="0" dirty="0">
                <a:ln/>
                <a:solidFill>
                  <a:srgbClr val="002060"/>
                </a:solidFill>
              </a:rPr>
              <a:t>тыс. руб. (100% от плановых назначений) направлено на выполнение работ по разработке проектной и рабочей документации по объекту "Капитальный ремонт автомобильных дорог по улицам Набережная, Трактовая, Верхняя Набережная, Коммунистическая, Рабочая в </a:t>
            </a:r>
            <a:r>
              <a:rPr lang="ru-RU" sz="1400" kern="0" dirty="0" err="1">
                <a:ln/>
                <a:solidFill>
                  <a:srgbClr val="002060"/>
                </a:solidFill>
              </a:rPr>
              <a:t>с.Выдрино</a:t>
            </a:r>
            <a:r>
              <a:rPr lang="ru-RU" sz="1400" kern="0" dirty="0">
                <a:ln/>
                <a:solidFill>
                  <a:srgbClr val="002060"/>
                </a:solidFill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kern="0" dirty="0">
                <a:ln/>
                <a:solidFill>
                  <a:srgbClr val="002060"/>
                </a:solidFill>
              </a:rPr>
              <a:t>46,0 </a:t>
            </a:r>
            <a:r>
              <a:rPr lang="ru-RU" sz="1400" kern="0" dirty="0">
                <a:ln/>
                <a:solidFill>
                  <a:srgbClr val="002060"/>
                </a:solidFill>
              </a:rPr>
              <a:t>тыс. руб. (100% от плана) – оплата услуг по изготовлению технического паспорта по объекту «Строительство автомобильной дороги в северной части </a:t>
            </a:r>
            <a:r>
              <a:rPr lang="ru-RU" sz="1400" kern="0" dirty="0" err="1">
                <a:ln/>
                <a:solidFill>
                  <a:srgbClr val="002060"/>
                </a:solidFill>
              </a:rPr>
              <a:t>с.Кабанск</a:t>
            </a:r>
            <a:r>
              <a:rPr lang="ru-RU" sz="1400" kern="0" dirty="0">
                <a:ln/>
                <a:solidFill>
                  <a:srgbClr val="002060"/>
                </a:solidFill>
              </a:rPr>
              <a:t>».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endParaRPr lang="ru-RU" sz="1400" kern="0" dirty="0">
              <a:ln/>
              <a:solidFill>
                <a:srgbClr val="002060"/>
              </a:solidFill>
            </a:endParaRPr>
          </a:p>
          <a:p>
            <a:pPr lvl="0" algn="just">
              <a:defRPr/>
            </a:pPr>
            <a:endParaRPr lang="ru-RU" sz="800" kern="0" dirty="0">
              <a:ln/>
              <a:solidFill>
                <a:srgbClr val="002060"/>
              </a:solidFill>
            </a:endParaRPr>
          </a:p>
          <a:p>
            <a:pPr lvl="0" algn="just">
              <a:defRPr/>
            </a:pPr>
            <a:endParaRPr lang="ru-RU" sz="800" kern="0" dirty="0">
              <a:ln/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89752" l="2000" r="9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20" y="1634836"/>
            <a:ext cx="2276055" cy="11475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4012" y="1634836"/>
            <a:ext cx="1417492" cy="99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82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873" y="249137"/>
            <a:ext cx="11961717" cy="56477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>
              <a:defRPr/>
            </a:pPr>
            <a:r>
              <a:rPr lang="ru-RU" sz="1400" b="1" dirty="0">
                <a:ln/>
                <a:solidFill>
                  <a:schemeClr val="accent5">
                    <a:lumMod val="50000"/>
                  </a:schemeClr>
                </a:solidFill>
              </a:rPr>
              <a:t>3.  </a:t>
            </a:r>
            <a:r>
              <a:rPr lang="ru-RU" sz="1400" dirty="0">
                <a:ln/>
                <a:solidFill>
                  <a:schemeClr val="accent5">
                    <a:lumMod val="50000"/>
                  </a:schemeClr>
                </a:solidFill>
              </a:rPr>
              <a:t>По подпрограмме  </a:t>
            </a:r>
            <a:r>
              <a:rPr lang="ru-RU" sz="1600" b="1" dirty="0">
                <a:ln/>
                <a:solidFill>
                  <a:srgbClr val="5E30AA"/>
                </a:solidFill>
              </a:rPr>
              <a:t>«Развитие жилищно-коммунального комплекса»</a:t>
            </a:r>
            <a:r>
              <a:rPr lang="ru-RU" sz="1400" dirty="0">
                <a:ln/>
                <a:solidFill>
                  <a:schemeClr val="accent5">
                    <a:lumMod val="50000"/>
                  </a:schemeClr>
                </a:solidFill>
              </a:rPr>
              <a:t> расходы составили </a:t>
            </a:r>
            <a:r>
              <a:rPr lang="ru-RU" sz="1600" b="1" dirty="0">
                <a:ln/>
                <a:solidFill>
                  <a:schemeClr val="accent5">
                    <a:lumMod val="50000"/>
                  </a:schemeClr>
                </a:solidFill>
              </a:rPr>
              <a:t>52 402,4 </a:t>
            </a:r>
            <a:r>
              <a:rPr lang="ru-RU" sz="1400" dirty="0">
                <a:ln/>
                <a:solidFill>
                  <a:schemeClr val="accent5">
                    <a:lumMod val="50000"/>
                  </a:schemeClr>
                </a:solidFill>
              </a:rPr>
              <a:t>тыс. руб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kumimoji="0" lang="ru-RU" sz="1200" i="0" u="none" strike="noStrike" kern="0" cap="none" spc="0" normalizeH="0" baseline="0" noProof="0" dirty="0">
                <a:ln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, в том числе: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b="1" kern="0" dirty="0">
                <a:ln/>
                <a:solidFill>
                  <a:schemeClr val="accent5">
                    <a:lumMod val="50000"/>
                  </a:schemeClr>
                </a:solidFill>
              </a:rPr>
              <a:t>14 497,2 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тыс. руб. за счет субсидии из республиканского бюджета направлено на реализацию первоочередных мероприятий по подготовке к отопительному сезону;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b="1" kern="0" dirty="0">
                <a:ln/>
                <a:solidFill>
                  <a:schemeClr val="accent5">
                    <a:lumMod val="50000"/>
                  </a:schemeClr>
                </a:solidFill>
              </a:rPr>
              <a:t>1 501,7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 тыс. руб. из местного бюджета передано в СП «Сухинское» и СП «Оймурское» на реализацию переданных полномочий по организации водоснабжения в поселениях;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b="1" kern="0" dirty="0">
                <a:ln/>
                <a:solidFill>
                  <a:schemeClr val="accent5">
                    <a:lumMod val="50000"/>
                  </a:schemeClr>
                </a:solidFill>
              </a:rPr>
              <a:t>17 637,5 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тыс. руб. за счет субсидии из республиканского бюджета на развитие общественной инфраструктуры направлено на капитальные и текущие ремонты объектов ЖКХ;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b="1" kern="0" dirty="0">
                <a:ln/>
                <a:solidFill>
                  <a:schemeClr val="accent5">
                    <a:lumMod val="50000"/>
                  </a:schemeClr>
                </a:solidFill>
              </a:rPr>
              <a:t>6 000,0 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тыс. руб. из местного бюджета направлено на приобретение угля для МУП «ЖКХ МО «Кабанский район» в целях стабильного прохождения отопительного сезона;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b="1" kern="0" dirty="0">
                <a:ln/>
                <a:solidFill>
                  <a:schemeClr val="accent5">
                    <a:lumMod val="50000"/>
                  </a:schemeClr>
                </a:solidFill>
              </a:rPr>
              <a:t>250,0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 тыс. руб. из местного бюджета направлено на ремонт опоры ВЛ-0,4 по ул. 3-й квартал в с. Кабанск (от котельной №6 до водозаборной скважины);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b="1" kern="0" dirty="0">
                <a:ln/>
                <a:solidFill>
                  <a:schemeClr val="accent5">
                    <a:lumMod val="50000"/>
                  </a:schemeClr>
                </a:solidFill>
              </a:rPr>
              <a:t>6 010,1 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тыс. руб. за счет субсидии на капитальный ремонт объектов коммунальной инфраструктуры произведен капитальный ремонт котельной в с. Корсаково;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kumimoji="0" lang="ru-RU" sz="1200" b="1" i="0" u="none" strike="noStrike" kern="0" cap="none" spc="0" normalizeH="0" baseline="0" noProof="0" dirty="0">
                <a:ln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6 317,3 </a:t>
            </a:r>
            <a:r>
              <a:rPr kumimoji="0" lang="ru-RU" sz="1200" i="0" u="none" strike="noStrike" kern="0" cap="none" spc="0" normalizeH="0" noProof="0" dirty="0">
                <a:ln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тыс. руб. 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за счет субсидии на осуществление мероприятий по подключению к сетям теплоснабжения, водоотведения, электроснабжения вновь построенных многоквартирных домов, предназначенных для переселения граждан из аварийного жилья, предоставлены ИМБТ МО ГП «Каменское» и МО ГП «Бабушкинское» на подключение к сетям тепло- и электроснабжения новых многоквартирных домов, построенных в рамках программы по переселению граждан из аварийного жилищного фонда.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b="1" kern="0" dirty="0">
                <a:ln/>
                <a:solidFill>
                  <a:schemeClr val="accent5">
                    <a:lumMod val="50000"/>
                  </a:schemeClr>
                </a:solidFill>
              </a:rPr>
              <a:t>599,9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 тыс. руб. из местного бюджета направлено на предоставление субсидии МУП ЖКХ МО «Кабанский район» на финансирование мероприятия "Капитальный ремонт котельной №5 с. Кабанск";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b="1" kern="0" dirty="0">
                <a:ln/>
                <a:solidFill>
                  <a:schemeClr val="accent5">
                    <a:lumMod val="50000"/>
                  </a:schemeClr>
                </a:solidFill>
              </a:rPr>
              <a:t>7 006,6 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тыс. руб. – расходы на содержание МКУ «Комитет ЖКХ и строительства Администрации МО «Кабанский район». </a:t>
            </a:r>
          </a:p>
          <a:p>
            <a:pPr lvl="0" algn="just"/>
            <a:endParaRPr kumimoji="0" lang="ru-RU" sz="500" i="0" u="none" strike="noStrike" kern="0" cap="none" spc="0" normalizeH="0" baseline="0" noProof="0" dirty="0">
              <a:ln/>
              <a:solidFill>
                <a:schemeClr val="accent5">
                  <a:lumMod val="50000"/>
                </a:schemeClr>
              </a:solidFill>
              <a:effectLst/>
              <a:uLnTx/>
              <a:uFillTx/>
            </a:endParaRPr>
          </a:p>
          <a:p>
            <a:pPr lvl="0" algn="just">
              <a:defRPr/>
            </a:pPr>
            <a:r>
              <a:rPr lang="ru-RU" sz="1600" kern="0" dirty="0">
                <a:ln/>
                <a:solidFill>
                  <a:schemeClr val="accent5">
                    <a:lumMod val="50000"/>
                  </a:schemeClr>
                </a:solidFill>
              </a:rPr>
              <a:t>4.</a:t>
            </a:r>
            <a:r>
              <a:rPr kumimoji="0" lang="ru-RU" sz="1600" i="0" u="none" strike="noStrike" kern="0" cap="none" spc="0" normalizeH="0" baseline="0" noProof="0" dirty="0">
                <a:ln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ru-RU" sz="1400" i="0" u="none" strike="noStrike" kern="0" cap="none" spc="0" normalizeH="0" baseline="0" noProof="0" dirty="0">
                <a:ln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По подпрограмме </a:t>
            </a:r>
            <a:r>
              <a:rPr lang="ru-RU" sz="1400" b="1" kern="0" dirty="0">
                <a:ln/>
                <a:solidFill>
                  <a:srgbClr val="5E30AA"/>
                </a:solidFill>
              </a:rPr>
              <a:t>«Охрана окружающей среды и природопользования в Кабанском районе»</a:t>
            </a:r>
            <a:r>
              <a:rPr lang="ru-RU" sz="1400" kern="0" dirty="0">
                <a:ln/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0" lang="ru-RU" sz="1400" i="0" u="none" strike="noStrike" kern="0" cap="none" spc="0" normalizeH="0" baseline="0" noProof="0" dirty="0">
                <a:ln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расходы составили 29 162,7 тыс. руб., </a:t>
            </a:r>
            <a:r>
              <a:rPr kumimoji="0" lang="ru-RU" sz="1200" i="0" u="none" strike="noStrike" kern="0" cap="none" spc="0" normalizeH="0" baseline="0" noProof="0" dirty="0">
                <a:ln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из них: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kumimoji="0" lang="ru-RU" sz="1200" b="1" i="0" u="none" strike="noStrike" kern="0" cap="none" spc="0" normalizeH="0" baseline="0" noProof="0" dirty="0">
                <a:ln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7 307,9 </a:t>
            </a:r>
            <a:r>
              <a:rPr kumimoji="0" lang="ru-RU" sz="1200" i="0" u="none" strike="noStrike" kern="0" cap="none" spc="0" normalizeH="0" baseline="0" noProof="0" dirty="0">
                <a:ln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тыс. руб. 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за счет субсидии из республиканского бюджета направлено на содержание районной свалки в п. Селенгинск, местности «Клюквенная падь»</a:t>
            </a:r>
            <a:r>
              <a:rPr kumimoji="0" lang="ru-RU" sz="1200" i="0" u="none" strike="noStrike" kern="0" cap="none" spc="0" normalizeH="0" noProof="0" dirty="0">
                <a:ln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21 052,8 тыс. руб. (в т.ч. РБ – 20 000,0 тыс. руб., МБ – 1 052,8 тыс. руб.) 100% от плана, за счет субсидии на мероприятия по разработке проектной документации на рекультивацию несанкционированных свалок использованы на оказание услуги по ликвидации несанкционированной свалки с земельного участка с кадастровым номером 03:09:860101:70, площадью 18891 кв. м., расположенного на территории </a:t>
            </a:r>
            <a:r>
              <a:rPr lang="ru-RU" sz="1200" kern="0" dirty="0" err="1">
                <a:ln/>
                <a:solidFill>
                  <a:schemeClr val="accent5">
                    <a:lumMod val="50000"/>
                  </a:schemeClr>
                </a:solidFill>
              </a:rPr>
              <a:t>п.Клюевка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 Кабанского района Республики Бурятия в рамках решения Кабанского районного суда № 2-359/2019 от 30.04.2019г.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b="1" kern="0" dirty="0">
                <a:ln/>
                <a:solidFill>
                  <a:schemeClr val="accent5">
                    <a:lumMod val="50000"/>
                  </a:schemeClr>
                </a:solidFill>
              </a:rPr>
              <a:t>712,0 тыс. руб. 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за счет средств, поступивших за оплату за негативное воздействие на окружающую среду, направлены на следующие мероприятия:</a:t>
            </a:r>
          </a:p>
          <a:p>
            <a:pPr lvl="0" algn="just"/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1) выполнение работы по ликвидации несанкционированной свалки на земельном участке, расположенном с правой стороны с. Сухая в 500 метрах от автомобильной дороги с. Оймур- с. Заречье в рамках решения Кабанского районного суда № 2-830/2017 от 16.11.2017г.;</a:t>
            </a:r>
          </a:p>
          <a:p>
            <a:pPr lvl="0" algn="just"/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2) выполнение работы по ликвидации несанкционированной свалки на земельном участке, расположенном в 100 метрах на северо-восток от дома, расположенного по адресу: ул.Ленина,86 с. Большое Колесово Кабанского района РБ, кадастровый номер 03:09:720101, примерной площадью 0,5 Га, объемом 50 куб. м.) в рамках решения Кабанского районного суда от 16.06.2021г.;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b="1" kern="0" dirty="0">
                <a:ln/>
                <a:solidFill>
                  <a:schemeClr val="accent5">
                    <a:lumMod val="50000"/>
                  </a:schemeClr>
                </a:solidFill>
              </a:rPr>
              <a:t>90,0</a:t>
            </a:r>
            <a:r>
              <a:rPr lang="ru-RU" sz="1200" kern="0" dirty="0">
                <a:ln/>
                <a:solidFill>
                  <a:schemeClr val="accent5">
                    <a:lumMod val="50000"/>
                  </a:schemeClr>
                </a:solidFill>
              </a:rPr>
              <a:t> тыс. руб. использованы на выполнение работ по определению объемов отходов, размещенных на земельном участке с кадастровым номером 03:09:860101:70, площадью 18891 кв. м., расположенного на территории МО СП "Клюевское".</a:t>
            </a:r>
            <a:endParaRPr kumimoji="0" lang="ru-RU" sz="1200" b="1" i="0" u="none" strike="noStrike" kern="0" cap="none" spc="0" normalizeH="0" baseline="0" noProof="0" dirty="0">
              <a:ln/>
              <a:solidFill>
                <a:schemeClr val="accent5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0" name="AutoShape 8" descr="https://sad.obr03.ru/upload/iblock/3ec/3ec4f2ee3ae39a996fd355191708e024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https://sad.obr03.ru/upload/iblock/3ec/3ec4f2ee3ae39a996fd355191708e024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087" y="5581527"/>
            <a:ext cx="1485185" cy="111301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638" y="5581527"/>
            <a:ext cx="1533236" cy="111301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4652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152400"/>
            <a:ext cx="1165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«Развитие имущественных и земельных отношений МО «Кабанский район»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859899"/>
            <a:ext cx="1188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Цель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-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повышение эффективности управления муниципальной собственностью, формирование земельных участков под комплексную жилую застройку, рациональное использование земель на территории Кабанского района.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3" y="4534292"/>
            <a:ext cx="4078817" cy="221058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212" y="4534291"/>
            <a:ext cx="2567442" cy="221058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273772"/>
              </p:ext>
            </p:extLst>
          </p:nvPr>
        </p:nvGraphicFramePr>
        <p:xfrm>
          <a:off x="1077912" y="1590192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113 951,6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113 683,5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99,8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53241" y="2368431"/>
            <a:ext cx="11961717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just"/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подпрограмме «Управление имуществом МО «Кабанский район» расходы составили 11 169,2 тыс. руб.,</a:t>
            </a:r>
            <a:r>
              <a:rPr kumimoji="0" lang="ru-RU" sz="1400" b="1" i="0" u="none" strike="noStrike" kern="0" cap="none" spc="0" normalizeH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400" i="0" u="none" strike="noStrike" kern="0" cap="none" spc="0" normalizeH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 7 850,6 тыс. руб. на предоставление иных межбюджетных трансфертов поселениям</a:t>
            </a:r>
            <a:r>
              <a:rPr kumimoji="0" lang="ru-RU" sz="1400" b="1" i="0" u="none" strike="noStrike" kern="0" cap="none" spc="0" normalizeH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kern="0" noProof="0" dirty="0">
                <a:ln/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софинансирование расходных обязательств, возникающих при выполнении полномочий органов местного самоуправления по вопросам местного значения в части пользования и распоряжения электросетевым имуществом, находящимся в муниципальной собственности.</a:t>
            </a:r>
            <a:endParaRPr kumimoji="0" lang="ru-RU" sz="1400" b="0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241" y="3318023"/>
            <a:ext cx="11961717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подпрограмме «Комплексная застройка жилья на территории МО "Кабанский район"» расходы составили 102 514,3 тыс. руб., </a:t>
            </a:r>
            <a:r>
              <a:rPr kumimoji="0" lang="ru-RU" sz="140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</a:t>
            </a:r>
            <a:r>
              <a:rPr kumimoji="0" lang="ru-RU" sz="1400" i="0" u="none" strike="noStrike" kern="0" cap="none" spc="0" normalizeH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72 616,2 тыс. руб. направлено на реализацию проекта «1000 дворов».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Также</a:t>
            </a:r>
            <a:r>
              <a:rPr kumimoji="0" lang="ru-RU" sz="1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средства направлены на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кадастровых работ, определение рыночной стоимости земельных участков, внесение изменений в правила землепользования и застройки, подготовка проектов межевания, обеспечение деятельности МКУ «Управление градостроительства, имущественных и земельных отношений» Администрации МО «Кабанский район», благоустройство и содержание территорий населенных пунктов сельских поселений.</a:t>
            </a:r>
            <a:endParaRPr kumimoji="0" lang="ru-RU" sz="1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948" y="4487574"/>
            <a:ext cx="3385956" cy="22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73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228600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«Совершенствование муниципального управления»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914400"/>
            <a:ext cx="11430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Цель - повышение качества муниципального управления и обеспечение эффективности управленческого процесса на территории МО «Кабанский район»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42" y="4007570"/>
            <a:ext cx="3022878" cy="222571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36" y="4007570"/>
            <a:ext cx="3207452" cy="222571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4689" y="4550268"/>
            <a:ext cx="119518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438361"/>
              </p:ext>
            </p:extLst>
          </p:nvPr>
        </p:nvGraphicFramePr>
        <p:xfrm>
          <a:off x="1077912" y="1560731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85 133,0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84 780,1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99,6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77911" y="2363793"/>
            <a:ext cx="10112377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41 014,1 тыс. руб. - организация автотранспортного обслуживания и хозяйственного обеспечения деятельности Администрации МО "Кабанский район" и ее структурных подразделений (содержание МБУ «Центр хозяйственного и транспортного обслуживания»);</a:t>
            </a:r>
          </a:p>
          <a:p>
            <a:pPr lvl="0" algn="just">
              <a:defRPr/>
            </a:pPr>
            <a:r>
              <a:rPr lang="ru-RU" sz="1400" kern="0" dirty="0">
                <a:ln/>
                <a:solidFill>
                  <a:srgbClr val="002060"/>
                </a:solidFill>
              </a:rPr>
              <a:t>1 000,0 тыс. руб. - на обязательное опубликование нормативных правовых актов и иных официальных документов в печатных средствах массовой информации;</a:t>
            </a:r>
          </a:p>
          <a:p>
            <a:pPr lvl="0" algn="just">
              <a:defRPr/>
            </a:pPr>
            <a:r>
              <a:rPr kumimoji="0" lang="ru-RU" sz="1400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29 818,1 тыс. руб. – организация деятельности Администрации МО «Кабанский район»,</a:t>
            </a:r>
            <a:r>
              <a:rPr kumimoji="0" lang="ru-RU" sz="1400" i="0" u="none" strike="noStrike" kern="0" cap="none" spc="0" normalizeH="0" noProof="0" dirty="0">
                <a:ln/>
                <a:solidFill>
                  <a:srgbClr val="002060"/>
                </a:solidFill>
                <a:effectLst/>
                <a:uLnTx/>
                <a:uFillTx/>
              </a:rPr>
              <a:t> в том числе </a:t>
            </a:r>
            <a:r>
              <a:rPr lang="ru-RU" sz="1400" kern="0" dirty="0">
                <a:ln/>
                <a:solidFill>
                  <a:srgbClr val="002060"/>
                </a:solidFill>
              </a:rPr>
              <a:t>11 084,3 тыс. руб. - расходы за счет субвенций на передачу отдельных государственных полномочий.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911" y="4007570"/>
            <a:ext cx="2967616" cy="222571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46189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76200"/>
            <a:ext cx="1165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«Развитие территориального общественного самоуправления в Кабанском районе"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1066800"/>
            <a:ext cx="1120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Цель - развитие и совершенствование деятельности территориального общественного самоуправления в Кабанском  районе.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71" y="4114800"/>
            <a:ext cx="3851054" cy="2566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113754"/>
            <a:ext cx="3182991" cy="256793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065679"/>
              </p:ext>
            </p:extLst>
          </p:nvPr>
        </p:nvGraphicFramePr>
        <p:xfrm>
          <a:off x="1067140" y="1758327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6 505,0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  <a:r>
                        <a:rPr lang="ru-RU" baseline="0" dirty="0"/>
                        <a:t> 505,0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67139" y="2562614"/>
            <a:ext cx="1045351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/>
                <a:solidFill>
                  <a:schemeClr val="accent3"/>
                </a:solidFill>
                <a:effectLst/>
                <a:uLnTx/>
                <a:uFillTx/>
              </a:rPr>
              <a:t>За счет средств местного бюджета были проведены расходы: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1 400,0 тыс. руб. - на проведение районного конкурса «Лучшее ТОС»</a:t>
            </a:r>
            <a:r>
              <a:rPr kumimoji="0" lang="ru-RU" sz="1600" i="0" u="none" strike="noStrike" kern="0" cap="none" spc="0" normalizeH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и </a:t>
            </a:r>
            <a:r>
              <a:rPr kumimoji="0" lang="ru-RU" sz="160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на награждение участников конкурса.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/>
                <a:solidFill>
                  <a:schemeClr val="accent3"/>
                </a:solidFill>
                <a:effectLst/>
                <a:uLnTx/>
                <a:uFillTx/>
              </a:rPr>
              <a:t>За счет средств республиканского бюджета </a:t>
            </a:r>
            <a:r>
              <a:rPr kumimoji="0" lang="ru-RU" sz="160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переданы поселениям межбюджетные трансферты в сумме 5 105,0 тыс. руб. на награждение победителей республиканского конкурса «Лучшее ТОС».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005" y="4113754"/>
            <a:ext cx="3295650" cy="25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5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228600"/>
            <a:ext cx="1181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«Повышение уровня жизни населения </a:t>
            </a:r>
          </a:p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МО «Кабанский район»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6800" y="1059597"/>
            <a:ext cx="11430000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Цель - повышение уровня и качества жизни граждан, нуждающихся в социальной поддержке.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166143"/>
              </p:ext>
            </p:extLst>
          </p:nvPr>
        </p:nvGraphicFramePr>
        <p:xfrm>
          <a:off x="1089986" y="1428929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7 638,5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7 280,4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81435" y="2699657"/>
            <a:ext cx="10112376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7 083,4 тыс. руб. из республиканского бюджета</a:t>
            </a:r>
            <a:r>
              <a:rPr kumimoji="0" lang="ru-RU" i="0" u="none" strike="noStrike" kern="0" cap="none" spc="0" normalizeH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направлено на обеспечение</a:t>
            </a:r>
            <a:r>
              <a:rPr lang="ru-RU" kern="0" dirty="0">
                <a:ln/>
                <a:solidFill>
                  <a:schemeClr val="accent2">
                    <a:lumMod val="50000"/>
                  </a:schemeClr>
                </a:solidFill>
              </a:rPr>
              <a:t> твердым топливом отдельных категорий граждан.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Средства местного бюджета в сумме 197,0 тыс. руб. направлены на проведение следующих мероприятий: </a:t>
            </a:r>
            <a:r>
              <a:rPr lang="ru-RU" kern="0" dirty="0">
                <a:ln/>
                <a:solidFill>
                  <a:schemeClr val="accent2">
                    <a:lumMod val="50000"/>
                  </a:schemeClr>
                </a:solidFill>
              </a:rPr>
              <a:t>чествование юбиляров - участников и инвалидов ВОВ, чествование юбиляров Кабанского района с вручением персональных поздравлений Президента Российской Федерации; праздничные мероприятия в честь Дня Победы (изготовление открыток, вручение подарков); районный праздник, посвящённый международному Дню пожилого человека (1 октября) и т.п.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36" y="5090485"/>
            <a:ext cx="2702667" cy="16216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511" y="5087606"/>
            <a:ext cx="2430293" cy="162447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112" y="5087606"/>
            <a:ext cx="2477311" cy="162447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731" y="5087605"/>
            <a:ext cx="1556080" cy="162448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91786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152400"/>
            <a:ext cx="1165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«Информатизация деятельности </a:t>
            </a:r>
          </a:p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Администрации МО «Кабанский район»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1006724"/>
            <a:ext cx="11887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Цель - 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формирование телекоммуникационной, программно-технической и информационно-аналитической среды, обеспечивающей Администрацию МО «Кабанский район» информацией, необходимой для обоснованного принятия решений. Обеспечение доступа граждан к информации о деятельности органов местного самоуправления.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3" y="4138038"/>
            <a:ext cx="3100746" cy="24324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6089" y="3112556"/>
            <a:ext cx="115360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</a:rPr>
              <a:t>По данной программе расходы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</a:rPr>
              <a:t>направлены </a:t>
            </a:r>
            <a:r>
              <a: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</a:rPr>
              <a:t>на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</a:rPr>
              <a:t>приобретение компьютерной техники, программного обеспечения, обновление программ, приобретение антивирусных программ для обеспечения деятельности Администрации МО «Кабанский район» и ее структурных подразделений.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65" y="4138038"/>
            <a:ext cx="3450097" cy="2432444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708053"/>
              </p:ext>
            </p:extLst>
          </p:nvPr>
        </p:nvGraphicFramePr>
        <p:xfrm>
          <a:off x="1077912" y="2206621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374,5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374,4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728" y="4138038"/>
            <a:ext cx="3386138" cy="243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13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321" y="0"/>
            <a:ext cx="9267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Глоссарий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001" y="769441"/>
            <a:ext cx="11973170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2400" b="1" cap="none" spc="0" dirty="0">
                <a:ln/>
                <a:solidFill>
                  <a:srgbClr val="0000FF"/>
                </a:solidFill>
                <a:effectLst/>
              </a:rPr>
              <a:t>Бюджет</a:t>
            </a:r>
            <a:r>
              <a:rPr lang="ru-RU" sz="2000" b="1" cap="none" spc="0" dirty="0">
                <a:ln/>
                <a:solidFill>
                  <a:srgbClr val="0000FF"/>
                </a:solidFill>
                <a:effectLst/>
              </a:rPr>
              <a:t> </a:t>
            </a:r>
            <a:r>
              <a:rPr lang="ru-RU" sz="2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-</a:t>
            </a:r>
            <a:r>
              <a:rPr lang="ru-RU" sz="2000" b="1" cap="none" spc="0" dirty="0">
                <a:ln/>
                <a:solidFill>
                  <a:srgbClr val="0000FF"/>
                </a:solidFill>
                <a:effectLst/>
              </a:rPr>
              <a:t> </a:t>
            </a:r>
            <a:r>
              <a:rPr lang="ru-RU" sz="2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  <a:p>
            <a:pPr algn="just"/>
            <a:endParaRPr lang="ru-RU" sz="800" b="1" cap="none" spc="0" dirty="0">
              <a:ln/>
              <a:solidFill>
                <a:srgbClr val="0000FF"/>
              </a:solidFill>
              <a:effectLst/>
            </a:endParaRPr>
          </a:p>
          <a:p>
            <a:pPr algn="just"/>
            <a:r>
              <a:rPr lang="ru-RU" sz="2400" b="1" dirty="0">
                <a:ln/>
                <a:solidFill>
                  <a:srgbClr val="0000FF"/>
                </a:solidFill>
              </a:rPr>
              <a:t>Д</a:t>
            </a:r>
            <a:r>
              <a:rPr lang="ru-RU" sz="2400" b="1" cap="none" spc="0" dirty="0">
                <a:ln/>
                <a:solidFill>
                  <a:srgbClr val="0000FF"/>
                </a:solidFill>
                <a:effectLst/>
              </a:rPr>
              <a:t>оходы бюджета </a:t>
            </a:r>
            <a:r>
              <a:rPr lang="ru-RU" sz="2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- 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бюджета;</a:t>
            </a:r>
          </a:p>
          <a:p>
            <a:pPr algn="just"/>
            <a:endParaRPr lang="ru-RU" sz="800" b="1" cap="none" spc="0" dirty="0">
              <a:ln/>
              <a:solidFill>
                <a:srgbClr val="0000FF"/>
              </a:solidFill>
              <a:effectLst/>
            </a:endParaRPr>
          </a:p>
          <a:p>
            <a:pPr algn="just"/>
            <a:r>
              <a:rPr lang="ru-RU" sz="2400" b="1" dirty="0">
                <a:ln/>
                <a:solidFill>
                  <a:srgbClr val="0000FF"/>
                </a:solidFill>
              </a:rPr>
              <a:t>Р</a:t>
            </a:r>
            <a:r>
              <a:rPr lang="ru-RU" sz="2400" b="1" cap="none" spc="0" dirty="0">
                <a:ln/>
                <a:solidFill>
                  <a:srgbClr val="0000FF"/>
                </a:solidFill>
                <a:effectLst/>
              </a:rPr>
              <a:t>асходы бюджета </a:t>
            </a:r>
            <a:r>
              <a:rPr lang="ru-RU" sz="2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бюджета;</a:t>
            </a:r>
          </a:p>
          <a:p>
            <a:pPr algn="just"/>
            <a:endParaRPr lang="ru-RU" sz="800" b="1" cap="none" spc="0" dirty="0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just"/>
            <a:r>
              <a:rPr lang="ru-RU" sz="2400" b="1" dirty="0">
                <a:ln/>
                <a:solidFill>
                  <a:srgbClr val="0000FF"/>
                </a:solidFill>
              </a:rPr>
              <a:t>Д</a:t>
            </a:r>
            <a:r>
              <a:rPr lang="ru-RU" sz="2400" b="1" cap="none" spc="0" dirty="0">
                <a:ln/>
                <a:solidFill>
                  <a:srgbClr val="0000FF"/>
                </a:solidFill>
                <a:effectLst/>
              </a:rPr>
              <a:t>ефицит бюджета </a:t>
            </a:r>
            <a:r>
              <a:rPr lang="ru-RU" sz="2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- превышение расходов бюджета над его доходами;</a:t>
            </a:r>
          </a:p>
          <a:p>
            <a:pPr algn="just"/>
            <a:endParaRPr lang="ru-RU" sz="800" b="1" cap="none" spc="0" dirty="0">
              <a:ln/>
              <a:solidFill>
                <a:srgbClr val="0000FF"/>
              </a:solidFill>
              <a:effectLst/>
            </a:endParaRPr>
          </a:p>
          <a:p>
            <a:pPr algn="just"/>
            <a:r>
              <a:rPr lang="ru-RU" sz="2400" b="1" dirty="0">
                <a:ln/>
                <a:solidFill>
                  <a:srgbClr val="0000FF"/>
                </a:solidFill>
              </a:rPr>
              <a:t>П</a:t>
            </a:r>
            <a:r>
              <a:rPr lang="ru-RU" sz="2400" b="1" cap="none" spc="0" dirty="0">
                <a:ln/>
                <a:solidFill>
                  <a:srgbClr val="0000FF"/>
                </a:solidFill>
                <a:effectLst/>
              </a:rPr>
              <a:t>рофицит бюджета </a:t>
            </a:r>
            <a:r>
              <a:rPr lang="ru-RU" sz="2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- превышение доходов бюджета над его расходами;</a:t>
            </a:r>
          </a:p>
          <a:p>
            <a:pPr algn="just"/>
            <a:endParaRPr lang="ru-RU" sz="800" b="1" cap="none" spc="0" dirty="0">
              <a:ln/>
              <a:solidFill>
                <a:srgbClr val="0000FF"/>
              </a:solidFill>
              <a:effectLst/>
            </a:endParaRPr>
          </a:p>
          <a:p>
            <a:pPr algn="just"/>
            <a:r>
              <a:rPr lang="ru-RU" sz="2400" b="1" dirty="0">
                <a:ln/>
                <a:solidFill>
                  <a:srgbClr val="0000FF"/>
                </a:solidFill>
              </a:rPr>
              <a:t>Г</a:t>
            </a:r>
            <a:r>
              <a:rPr lang="ru-RU" sz="2400" b="1" cap="none" spc="0" dirty="0">
                <a:ln/>
                <a:solidFill>
                  <a:srgbClr val="0000FF"/>
                </a:solidFill>
                <a:effectLst/>
              </a:rPr>
              <a:t>осударственный (муниципальный) долг </a:t>
            </a:r>
            <a:r>
              <a:rPr lang="ru-RU" sz="2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- обязательства, возникающие из государственных (муниципальных) заимствований, гарантий по обязательствам третьих лиц, другие обязательства в соответствии с видами долговых обязательств, установленными Бюджетным </a:t>
            </a:r>
            <a:r>
              <a:rPr lang="ru-RU" sz="2000" b="1" dirty="0">
                <a:ln/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ru-RU" sz="2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одексом, принятые на себя Российской Федерацией, субъектом Российской Федерации или муниципальным образованием;</a:t>
            </a:r>
          </a:p>
          <a:p>
            <a:pPr algn="just"/>
            <a:endParaRPr lang="ru-RU" sz="800" b="1" dirty="0">
              <a:ln/>
              <a:solidFill>
                <a:srgbClr val="0000FF"/>
              </a:solidFill>
            </a:endParaRPr>
          </a:p>
          <a:p>
            <a:pPr algn="just"/>
            <a:r>
              <a:rPr lang="ru-RU" sz="2400" b="1" dirty="0">
                <a:ln/>
                <a:solidFill>
                  <a:srgbClr val="0000FF"/>
                </a:solidFill>
              </a:rPr>
              <a:t>М</a:t>
            </a:r>
            <a:r>
              <a:rPr lang="ru-RU" sz="2400" b="1" cap="none" spc="0" dirty="0">
                <a:ln/>
                <a:solidFill>
                  <a:srgbClr val="0000FF"/>
                </a:solidFill>
                <a:effectLst/>
              </a:rPr>
              <a:t>ежбюджетные трансферты </a:t>
            </a:r>
            <a:r>
              <a:rPr lang="ru-RU" sz="2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- средства, предоставляемые одним бюджетом бюджетной системы Российской Федерации другому бюджету бюджетной системы Российской Федерации.</a:t>
            </a:r>
            <a:endParaRPr lang="ru-RU" sz="2000" b="1" i="1" u="sng" dirty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defRPr/>
            </a:pPr>
            <a:endParaRPr lang="ru-RU" sz="1600" b="1" i="1" dirty="0">
              <a:solidFill>
                <a:schemeClr val="tx2"/>
              </a:solidFill>
            </a:endParaRPr>
          </a:p>
          <a:p>
            <a:pPr algn="r"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*Ст.6 Бюджетного Кодекса Российской Федерации</a:t>
            </a:r>
          </a:p>
          <a:p>
            <a:pPr algn="just"/>
            <a:endParaRPr lang="ru-RU" sz="2000" b="1" cap="none" spc="0" dirty="0">
              <a:ln/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5437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2400" y="19801"/>
            <a:ext cx="12344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«Комплексное развитие сельских территорий </a:t>
            </a:r>
          </a:p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МО «Кабанский район»</a:t>
            </a:r>
          </a:p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/>
              <a:solidFill>
                <a:srgbClr val="0099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2865" y="799171"/>
            <a:ext cx="11811000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Цель - создание комфортных условий жизнедеятельности в сельской местности, стимулирования инвестиционной активности в агропромышленном комплексе путем создания благоприятных инфраструктурных условий в сельской местности, активизация участия граждан в реализации общественно значимых проектов.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443766"/>
              </p:ext>
            </p:extLst>
          </p:nvPr>
        </p:nvGraphicFramePr>
        <p:xfrm>
          <a:off x="1132177" y="1547464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3 184,0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3 184,0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32177" y="2455639"/>
            <a:ext cx="101123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just">
              <a:defRPr/>
            </a:pPr>
            <a:r>
              <a:rPr lang="ru-RU" kern="0" dirty="0">
                <a:ln/>
                <a:solidFill>
                  <a:schemeClr val="accent2">
                    <a:lumMod val="50000"/>
                  </a:schemeClr>
                </a:solidFill>
              </a:rPr>
              <a:t>За счет субсидии из республиканского бюджета на финансовое обеспечение затрат юридических лиц по организации занятости работников рыбохозяйственных организаций в период введения ограничения добычи (вылов) и реализации омуля в РБ в 2022г. предоставлена субсидия СПК «Кабанский рыбзавод» в сумме 2 983,9 тыс. руб. (в т.ч. РБ – 2 924,3 тыс. руб., МБ – 59,6 тыс. руб.)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132177" y="3756030"/>
            <a:ext cx="101123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just">
              <a:defRPr/>
            </a:pPr>
            <a:r>
              <a:rPr lang="ru-RU" kern="0" dirty="0">
                <a:ln/>
                <a:solidFill>
                  <a:schemeClr val="accent2">
                    <a:lumMod val="50000"/>
                  </a:schemeClr>
                </a:solidFill>
              </a:rPr>
              <a:t>200,0 тыс. руб. из местного бюджета выделено на проведение праздника ко Дню сельскохозяйственного работника.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46" y="4402361"/>
            <a:ext cx="4931707" cy="230017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27" y="4402361"/>
            <a:ext cx="3251200" cy="227584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55485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228600"/>
            <a:ext cx="1181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«Профилактика правонарушений на территории</a:t>
            </a:r>
          </a:p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 МО "Кабанский район" Республики Бурятия»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0585" y="998302"/>
            <a:ext cx="114300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Цели-снижение уровня преступности на территории МО «Кабанский район», создание системы социальной профилактики правонарушений, активизация участия органов местного  самоуправления в предупреждении правонарушений.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68" y="4682530"/>
            <a:ext cx="2651165" cy="197952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606098"/>
              </p:ext>
            </p:extLst>
          </p:nvPr>
        </p:nvGraphicFramePr>
        <p:xfrm>
          <a:off x="1119397" y="1893312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357,5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357,4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56520" y="2691334"/>
            <a:ext cx="10038130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Средства местного бюджета в сумме 357,4 тыс. руб. направлены на реализацию мероприятий по обеспечению общественной безопасности:</a:t>
            </a:r>
          </a:p>
          <a:p>
            <a:pPr lvl="0">
              <a:defRPr/>
            </a:pPr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</a:rPr>
              <a:t>160,0 тыс. руб. переданы в МО СП «Кабанское» и МО ГП «Селенгинское» на ремонт и установку камер наружного наблюдения в рамках мероприятий по обеспечению деятельности по охране правопорядка и общественной безопасности;</a:t>
            </a:r>
          </a:p>
          <a:p>
            <a:pPr lvl="0">
              <a:defRPr/>
            </a:pPr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</a:rPr>
              <a:t>38,2 тыс. руб. - изготовление баннеров по профилактике правонарушения;</a:t>
            </a:r>
          </a:p>
          <a:p>
            <a:pPr lvl="0">
              <a:defRPr/>
            </a:pPr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</a:rPr>
              <a:t> 40,0 тыс. руб. – приобретение ГСМ для добровольной народной дружины;</a:t>
            </a:r>
          </a:p>
          <a:p>
            <a:pPr lvl="0">
              <a:defRPr/>
            </a:pPr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</a:rPr>
              <a:t>29,3 тыс. руб. – прочие расходы;</a:t>
            </a:r>
            <a:endParaRPr kumimoji="0" lang="ru-RU" sz="1400" b="1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500" y="4682530"/>
            <a:ext cx="2997964" cy="197952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4" y="4682527"/>
            <a:ext cx="2823029" cy="197953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431" y="4682526"/>
            <a:ext cx="2667154" cy="197953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96195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679" y="96625"/>
            <a:ext cx="11963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«Экономическое развитие МО Кабанский район"</a:t>
            </a:r>
          </a:p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/>
              <a:solidFill>
                <a:srgbClr val="0099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9579" y="512123"/>
            <a:ext cx="112776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Цель - обеспечение устойчивого повышения уровня и качества жизни населения на основе модернизации экономики и повышения ее эффективности.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964865"/>
              </p:ext>
            </p:extLst>
          </p:nvPr>
        </p:nvGraphicFramePr>
        <p:xfrm>
          <a:off x="1072191" y="1158454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2 208,8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2 208,8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37435" y="1889974"/>
            <a:ext cx="11581888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3"/>
                </a:solidFill>
                <a:effectLst/>
                <a:uLnTx/>
                <a:uFillTx/>
              </a:rPr>
              <a:t>Расходы за счет средств местного бюджета: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149,0 тыс. руб. - на поощрение участников фестиваля - конкурса по предпринимательству «Бизнес-Старт» среди учащихся общеобразовательных школ, изготовление баннеров;</a:t>
            </a:r>
          </a:p>
          <a:p>
            <a:pPr lvl="0" algn="just"/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</a:rPr>
              <a:t>100,0 тыс. руб. - на проведение мероприятия ко дню поддержки малого предпринимательства;</a:t>
            </a:r>
            <a:endParaRPr kumimoji="0" lang="ru-RU" sz="1400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200,0 тыс. руб. – предоставлены межбюджетные трансферты МО СП «Посольское» на лучшее событийное</a:t>
            </a:r>
            <a:r>
              <a:rPr kumimoji="0" lang="ru-RU" sz="1400" i="0" u="none" strike="noStrike" kern="0" cap="none" spc="0" normalizeH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тематическое мероприятие в сельской местности (фестиваль «Посольский пирог»).</a:t>
            </a:r>
            <a:endParaRPr kumimoji="0" lang="ru-RU" sz="1400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200,0 тыс. руб. – предоставлены межбюджетные трансферты МО СП «Посольское» на подключение к системе тепло-водоснабжения модульного туалета</a:t>
            </a:r>
            <a:r>
              <a:rPr kumimoji="0" lang="ru-RU" sz="1400" i="0" u="none" strike="noStrike" kern="0" cap="none" spc="0" normalizeH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в рекреационной местности.</a:t>
            </a:r>
            <a:endParaRPr kumimoji="0" lang="ru-RU" sz="1400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  <a:p>
            <a:pPr algn="just"/>
            <a:r>
              <a:rPr lang="ru-RU" sz="1400" b="1" kern="0" dirty="0">
                <a:ln/>
                <a:solidFill>
                  <a:schemeClr val="accent3"/>
                </a:solidFill>
              </a:rPr>
              <a:t>Расходы за счет субсидии из республиканского бюджета:</a:t>
            </a:r>
            <a:endParaRPr kumimoji="0" lang="ru-RU" sz="1400" b="1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  <a:p>
            <a:pPr lvl="0" algn="just"/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</a:rPr>
              <a:t>- 1 559,8 (в т.ч. РБ – 1348,8 тыс. руб., МБ – 211 тыс. руб.) – за счет субсидии на благоустройство территорий, прилегающих к местам туристского показа, направлены на работы по обустройству пешеходного деревянного тротуара (экологической туристической тропы) в селе Дулан.. </a:t>
            </a:r>
            <a:endParaRPr kumimoji="0" lang="ru-RU" sz="1400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79" y="4467923"/>
            <a:ext cx="2859312" cy="219655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60" y="4467923"/>
            <a:ext cx="3302900" cy="219655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30" y="4467923"/>
            <a:ext cx="3904993" cy="219655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4130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228600"/>
            <a:ext cx="1181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«Обеспечение безопасности жизнедеятельности населения на территории МО «Кабанский район»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1050072"/>
            <a:ext cx="11430000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Цель - повышение уровня обеспечения безопасности жизнедеятельности населения МО «Кабанский район».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7" y="4813276"/>
            <a:ext cx="2676525" cy="178323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4840851"/>
            <a:ext cx="2667000" cy="177855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51" y="4840851"/>
            <a:ext cx="2377647" cy="179476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441019"/>
              </p:ext>
            </p:extLst>
          </p:nvPr>
        </p:nvGraphicFramePr>
        <p:xfrm>
          <a:off x="1077912" y="1548924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9 533,0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6 246,3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990893" y="2407987"/>
            <a:ext cx="10225815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just">
              <a:defRPr/>
            </a:pPr>
            <a:r>
              <a:rPr kumimoji="0" lang="ru-RU" sz="160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5 842,4 тыс. </a:t>
            </a:r>
            <a:r>
              <a:rPr lang="ru-RU" sz="1600" kern="0" dirty="0">
                <a:ln/>
                <a:solidFill>
                  <a:schemeClr val="accent2">
                    <a:lumMod val="50000"/>
                  </a:schemeClr>
                </a:solidFill>
              </a:rPr>
              <a:t>руб</a:t>
            </a:r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</a:rPr>
              <a:t>. (РБ – 5 550,2 тыс. руб. софинансирование из МБ – 292,1 тыс. руб.) за счет субсидии из республиканского бюджета направлено на частичное восстановление береговой полосы р. Селенга в с .Брянск. Сложилась экономия по контракту.</a:t>
            </a:r>
          </a:p>
          <a:p>
            <a:pPr lvl="0" algn="just">
              <a:defRPr/>
            </a:pPr>
            <a:endParaRPr kumimoji="0" lang="ru-RU" sz="1600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  <a:p>
            <a:pPr lvl="0" algn="just">
              <a:defRPr/>
            </a:pPr>
            <a:r>
              <a:rPr kumimoji="0" lang="ru-RU" sz="160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За</a:t>
            </a:r>
            <a:r>
              <a:rPr kumimoji="0" lang="ru-RU" sz="1600" i="0" u="none" strike="noStrike" kern="0" cap="none" spc="0" normalizeH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счет средств местного бюджета:</a:t>
            </a:r>
          </a:p>
          <a:p>
            <a:pPr lvl="0" algn="just">
              <a:defRPr/>
            </a:pPr>
            <a:r>
              <a:rPr lang="ru-RU" sz="1400" kern="0" baseline="0" dirty="0">
                <a:ln/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kern="0" dirty="0">
                <a:ln/>
                <a:solidFill>
                  <a:schemeClr val="accent2">
                    <a:lumMod val="50000"/>
                  </a:schemeClr>
                </a:solidFill>
              </a:rPr>
              <a:t>212,9 </a:t>
            </a:r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</a:rPr>
              <a:t>тыс. руб. направлены на услуги по подготовке материалов по оценке воздействия на водные биоресурсы и среду их обитания, разработку мероприятий по возмещению ущерба, наносимого водным биологическим ресурсам и среде их обитания по объекту «Частичное восстановление береговой полосы реки Чернуха в селе Брянск»;</a:t>
            </a:r>
          </a:p>
          <a:p>
            <a:pPr lvl="0" algn="just">
              <a:defRPr/>
            </a:pPr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1600" kern="0" dirty="0">
                <a:ln/>
                <a:solidFill>
                  <a:schemeClr val="accent2">
                    <a:lumMod val="50000"/>
                  </a:schemeClr>
                </a:solidFill>
              </a:rPr>
              <a:t>191,0 </a:t>
            </a:r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</a:rPr>
              <a:t>тыс. руб. направлено на оснащение диспетчерской службы района и приобретение спец одежды для мобилизованных граждан.</a:t>
            </a:r>
          </a:p>
          <a:p>
            <a:pPr lvl="0" algn="just">
              <a:defRPr/>
            </a:pPr>
            <a:endParaRPr kumimoji="0" lang="ru-RU" sz="1600" b="1" i="0" u="none" strike="noStrike" kern="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29242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228600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«Развитие отрасли "Образование" в Кабанском районе»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6088" y="655264"/>
            <a:ext cx="11430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Цель -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повышение доступности, качества и эффективности системы образования с учетом потребностей граждан, общества, государства.</a:t>
            </a:r>
            <a:endParaRPr kumimoji="0" lang="ru-RU" altLang="ru-RU" sz="1800" b="1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786126"/>
              </p:ext>
            </p:extLst>
          </p:nvPr>
        </p:nvGraphicFramePr>
        <p:xfrm>
          <a:off x="1077912" y="1362499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1 356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112,7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1 354 153,5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99,9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6" y="2292288"/>
            <a:ext cx="1496146" cy="1066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ятиугольник 5"/>
          <p:cNvSpPr/>
          <p:nvPr/>
        </p:nvSpPr>
        <p:spPr>
          <a:xfrm>
            <a:off x="1589216" y="2522053"/>
            <a:ext cx="1743959" cy="5965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89216" y="2656291"/>
            <a:ext cx="1909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273 252,0 </a:t>
            </a:r>
            <a:r>
              <a:rPr lang="ru-RU" sz="1200" b="1" dirty="0">
                <a:solidFill>
                  <a:schemeClr val="bg1"/>
                </a:solidFill>
              </a:rPr>
              <a:t>тыс. руб.</a:t>
            </a:r>
          </a:p>
        </p:txBody>
      </p:sp>
      <p:sp>
        <p:nvSpPr>
          <p:cNvPr id="17" name="Пятиугольник 16"/>
          <p:cNvSpPr/>
          <p:nvPr/>
        </p:nvSpPr>
        <p:spPr>
          <a:xfrm>
            <a:off x="1612033" y="3452185"/>
            <a:ext cx="1743959" cy="5965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589216" y="3562040"/>
            <a:ext cx="1909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943 000,1 </a:t>
            </a:r>
            <a:r>
              <a:rPr lang="ru-RU" sz="1200" b="1" dirty="0">
                <a:solidFill>
                  <a:schemeClr val="bg1"/>
                </a:solidFill>
              </a:rPr>
              <a:t>тыс. руб.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9258" y="3263599"/>
            <a:ext cx="1323185" cy="8836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8" y="3389680"/>
            <a:ext cx="1203062" cy="7900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6088" y="3386484"/>
            <a:ext cx="1602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rgbClr val="5E30AA"/>
                </a:solidFill>
              </a:rPr>
              <a:t>Школы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2458" y="2054894"/>
            <a:ext cx="2573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u="sng" dirty="0">
                <a:solidFill>
                  <a:srgbClr val="002060"/>
                </a:solidFill>
              </a:rPr>
              <a:t>Подпрограммы</a:t>
            </a:r>
            <a:r>
              <a:rPr lang="ru-RU" sz="1400" b="1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38" y="3955254"/>
            <a:ext cx="1615082" cy="122436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611" y="4441607"/>
            <a:ext cx="584328" cy="5861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44677" y="4132680"/>
            <a:ext cx="1602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rgbClr val="5E30AA"/>
                </a:solidFill>
              </a:rPr>
              <a:t>Дополнительное образование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1614020" y="4306927"/>
            <a:ext cx="1743959" cy="5965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614020" y="4424482"/>
            <a:ext cx="1909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84 281,7 </a:t>
            </a:r>
            <a:r>
              <a:rPr lang="ru-RU" sz="1200" b="1" dirty="0">
                <a:solidFill>
                  <a:schemeClr val="bg1"/>
                </a:solidFill>
              </a:rPr>
              <a:t>тыс. руб.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9" y="4934760"/>
            <a:ext cx="1397662" cy="1105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/>
          <p:cNvSpPr txBox="1"/>
          <p:nvPr/>
        </p:nvSpPr>
        <p:spPr>
          <a:xfrm>
            <a:off x="244677" y="4954912"/>
            <a:ext cx="1602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rgbClr val="7030A0"/>
                </a:solidFill>
              </a:rPr>
              <a:t>Развитие системы д</a:t>
            </a:r>
            <a:r>
              <a:rPr lang="ru-RU" sz="1100" b="1" i="1" dirty="0">
                <a:solidFill>
                  <a:srgbClr val="002060"/>
                </a:solidFill>
              </a:rPr>
              <a:t>ет</a:t>
            </a:r>
            <a:r>
              <a:rPr lang="ru-RU" sz="1100" b="1" i="1" dirty="0">
                <a:solidFill>
                  <a:srgbClr val="7030A0"/>
                </a:solidFill>
              </a:rPr>
              <a:t>ского отдыха</a:t>
            </a:r>
          </a:p>
        </p:txBody>
      </p:sp>
      <p:sp>
        <p:nvSpPr>
          <p:cNvPr id="33" name="Пятиугольник 32"/>
          <p:cNvSpPr/>
          <p:nvPr/>
        </p:nvSpPr>
        <p:spPr>
          <a:xfrm>
            <a:off x="1589216" y="5164303"/>
            <a:ext cx="1743959" cy="5965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626262" y="5303439"/>
            <a:ext cx="1909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9 683,3 </a:t>
            </a:r>
            <a:r>
              <a:rPr lang="ru-RU" sz="1200" b="1" dirty="0">
                <a:solidFill>
                  <a:schemeClr val="bg1"/>
                </a:solidFill>
              </a:rPr>
              <a:t>тыс. руб.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02458" y="6060688"/>
            <a:ext cx="1247481" cy="7721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310" y="6517083"/>
            <a:ext cx="447210" cy="30802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28600" y="6025217"/>
            <a:ext cx="1602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>
                <a:solidFill>
                  <a:srgbClr val="7030A0"/>
                </a:solidFill>
              </a:rPr>
              <a:t>Совершенствование муниципального управления в сфере образования</a:t>
            </a:r>
          </a:p>
        </p:txBody>
      </p:sp>
      <p:sp>
        <p:nvSpPr>
          <p:cNvPr id="40" name="Пятиугольник 39"/>
          <p:cNvSpPr/>
          <p:nvPr/>
        </p:nvSpPr>
        <p:spPr>
          <a:xfrm>
            <a:off x="1599681" y="6160541"/>
            <a:ext cx="1743959" cy="5965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1589216" y="6295226"/>
            <a:ext cx="1909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43 836,5 </a:t>
            </a:r>
            <a:r>
              <a:rPr lang="ru-RU" sz="1200" b="1" dirty="0">
                <a:solidFill>
                  <a:schemeClr val="bg1"/>
                </a:solidFill>
              </a:rPr>
              <a:t>тыс. руб.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7978" y="2602882"/>
            <a:ext cx="870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Расходы на содержание 19 дошкольных образовательных учреждений района, в том числе за счет средств местного бюджета – 112 923,4 тыс. руб., средств вышестоящих бюджетов – 160 328,6 тыс. руб. </a:t>
            </a:r>
            <a:endParaRPr lang="ru-RU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350918" y="3481390"/>
            <a:ext cx="8706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Расходы на содержание 27 учреждений начального и среднего общего образования, в том числе за счет средств местного бюджета – 98 992,7 тыс. руб., средств вышестоящих бюджетов – 844 007,4 тыс. руб.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50917" y="4250722"/>
            <a:ext cx="8706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Расходы на содержание 6 учреждений дополнительного образования (Дома детского творчества), в том числе за счет средств местного бюджета – 48 003,8  тыс. руб., средств вышестоящих бюджетов – 36 277,9 тыс. руб.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57978" y="5103384"/>
            <a:ext cx="8706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На организацию отдыха и оздоровление детей-сирот и детей, оставшихся без попечения родителей расходы составили 4 484,0 тыс. руб. 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На организацию отдыха и оздоровление детей работающих родителей расходы составили 5 061,0 тыс. руб.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57978" y="6183421"/>
            <a:ext cx="870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Расходы на содержание МКУ «Районное управление образования» Администрации МО «Кабанский район», централизованной бухгалтерии и обслуживающего персонала.</a:t>
            </a:r>
          </a:p>
        </p:txBody>
      </p:sp>
    </p:spTree>
    <p:extLst>
      <p:ext uri="{BB962C8B-B14F-4D97-AF65-F5344CB8AC3E}">
        <p14:creationId xmlns:p14="http://schemas.microsoft.com/office/powerpoint/2010/main" val="2649223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152400"/>
            <a:ext cx="1165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«Развитие физической культуры и спорта среди населения муниципального образования «Кабанский район»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969755"/>
            <a:ext cx="1188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Цель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-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развитие на территории МО «Кабанский район» физической культуры и массового спорта, организация проведения официальных физкультурно-оздоровительных и спортивных мероприятий, укрепление здоровья и формирование здорового образа жизни жителей района. </a:t>
            </a:r>
            <a:endParaRPr kumimoji="0" lang="ru-RU" altLang="ru-RU" sz="1800" b="1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14" y="4470376"/>
            <a:ext cx="3429000" cy="219668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152" y="4470376"/>
            <a:ext cx="3221909" cy="220229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9" y="4470376"/>
            <a:ext cx="3397687" cy="220229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582657"/>
              </p:ext>
            </p:extLst>
          </p:nvPr>
        </p:nvGraphicFramePr>
        <p:xfrm>
          <a:off x="1077912" y="1873407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58 764,4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58 578,2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99,7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91139" y="2747212"/>
            <a:ext cx="110859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направлены на проведение мероприятий физкультурно-спортивной направленности, приобретение спортивного инвентаря, спортивной формы, оборудования для подведомственных спортивных школ МКУ «Комитет массовой физической культуры и спорта», награждение спортсменов, содержание инструкторов по физической культуре и спорту, выплату заработной платы работникам спортивных школ, оплату коммунальных услуг, оплату налогов, услуг связи, охрану зданий спортивных школ и т.д. </a:t>
            </a:r>
          </a:p>
        </p:txBody>
      </p:sp>
    </p:spTree>
    <p:extLst>
      <p:ext uri="{BB962C8B-B14F-4D97-AF65-F5344CB8AC3E}">
        <p14:creationId xmlns:p14="http://schemas.microsoft.com/office/powerpoint/2010/main" val="3996987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152400"/>
            <a:ext cx="1165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Муниципальная программа «Управление муниципальными финансами </a:t>
            </a:r>
          </a:p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cs typeface="Times New Roman" panose="02020603050405020304" pitchFamily="18" charset="0"/>
              </a:rPr>
              <a:t>МО «Кабанский район»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969184"/>
            <a:ext cx="1188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Цель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-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обеспечение долгосрочной сбалансированности и устойчивости бюджетной системы, повышение качества управления муниципальными финансами.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9" y="4676826"/>
            <a:ext cx="3048000" cy="203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73" y="4676826"/>
            <a:ext cx="3195735" cy="20531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442" y="4687403"/>
            <a:ext cx="3251200" cy="2021423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111189"/>
              </p:ext>
            </p:extLst>
          </p:nvPr>
        </p:nvGraphicFramePr>
        <p:xfrm>
          <a:off x="1192212" y="1589143"/>
          <a:ext cx="1011237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058">
                  <a:extLst>
                    <a:ext uri="{9D8B030D-6E8A-4147-A177-3AD203B41FA5}">
                      <a16:colId xmlns:a16="http://schemas.microsoft.com/office/drawing/2014/main" val="2926826770"/>
                    </a:ext>
                  </a:extLst>
                </a:gridCol>
                <a:gridCol w="1933944">
                  <a:extLst>
                    <a:ext uri="{9D8B030D-6E8A-4147-A177-3AD203B41FA5}">
                      <a16:colId xmlns:a16="http://schemas.microsoft.com/office/drawing/2014/main" val="664683049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4277157143"/>
                    </a:ext>
                  </a:extLst>
                </a:gridCol>
                <a:gridCol w="1695449">
                  <a:extLst>
                    <a:ext uri="{9D8B030D-6E8A-4147-A177-3AD203B41FA5}">
                      <a16:colId xmlns:a16="http://schemas.microsoft.com/office/drawing/2014/main" val="1649000787"/>
                    </a:ext>
                  </a:extLst>
                </a:gridCol>
              </a:tblGrid>
              <a:tr h="25044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Объем</a:t>
                      </a:r>
                      <a:r>
                        <a:rPr lang="ru-RU" baseline="0" dirty="0"/>
                        <a:t> расходов по программе, тыс.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исполнения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76205"/>
                  </a:ext>
                </a:extLst>
              </a:tr>
              <a:tr h="2504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90 371,7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90 232,0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99,8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15729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91341" y="3020829"/>
            <a:ext cx="1188551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just">
              <a:defRPr/>
            </a:pPr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подпрограмме «Совершенствование межбюджетных отношений» расходы составили 81 362,9 тыс. руб. </a:t>
            </a:r>
            <a:r>
              <a:rPr kumimoji="0" lang="ru-RU" sz="1400" b="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предоставление иных межбюджетных трансфертов поселениям на </a:t>
            </a:r>
            <a:r>
              <a:rPr lang="ru-RU" sz="1400" kern="0" dirty="0">
                <a:ln/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реализацию полномочий городских и сельских поселений, первоочередные расходы местных бюджетов, стимулирование повышения доходной базы поселений обеспечение </a:t>
            </a:r>
            <a:r>
              <a:rPr kumimoji="0" lang="ru-RU" sz="1400" b="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первичных мер пожарной безопасности, частичную компенсацию выпадающих доходов по аренде земельных участков.</a:t>
            </a:r>
            <a:endParaRPr kumimoji="0" lang="ru-RU" sz="1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1341" y="2460526"/>
            <a:ext cx="118855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подпрограмме «Повышение эффективности управления муниципальными финансами» расходы составили 8 862,1 тыс. руб. </a:t>
            </a:r>
            <a:r>
              <a:rPr kumimoji="0" lang="ru-RU" sz="1400" b="0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направлены на содержание Финансового управления Администрации МО «Кабанский район». </a:t>
            </a:r>
            <a:endParaRPr kumimoji="0" lang="ru-RU" sz="1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1341" y="4012019"/>
            <a:ext cx="118855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подпрограмме «Управление муниципальным долгом» расходы составили 7,0 тыс. руб.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обслуживание муниципального долга МО «Кабанский район» (процентные платежи).</a:t>
            </a:r>
            <a:endParaRPr kumimoji="0" lang="ru-RU" sz="1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23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78446"/>
            <a:ext cx="12192000" cy="954107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/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Информация о месте Кабанского района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/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в рейтинге оценки качества управления муниципальными финансами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2438" y="1690985"/>
            <a:ext cx="11287125" cy="3231654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46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По итогам 2022 года </a:t>
            </a:r>
            <a:r>
              <a:rPr kumimoji="0" lang="ru-RU" sz="2800" b="1" i="0" u="none" strike="noStrike" kern="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</a:rPr>
              <a:t>Кабанскому</a:t>
            </a:r>
            <a:r>
              <a:rPr kumimoji="0" lang="ru-RU" sz="28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 району присвоена высшая степень качества управления муниципальными финансами </a:t>
            </a: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– </a:t>
            </a:r>
            <a:r>
              <a:rPr kumimoji="0" lang="ru-RU" sz="28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1 место в рейтинге муниципальных районов Республики Бурятия.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МКУ «Финансовое управление» Администрации МО «Кабанский район» награждено дипломами </a:t>
            </a:r>
            <a:r>
              <a:rPr kumimoji="0" lang="en-US" sz="24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I</a:t>
            </a: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 степени и благодарственными письмами Министра финансов Республики Бурятия по итогам работы за 2019, 2020,</a:t>
            </a:r>
            <a:r>
              <a:rPr kumimoji="0" lang="ru-RU" sz="2400" b="1" i="0" u="none" strike="noStrike" kern="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2021 </a:t>
            </a:r>
            <a:r>
              <a:rPr lang="ru-RU" sz="2400" b="1" kern="0" dirty="0">
                <a:ln/>
                <a:solidFill>
                  <a:srgbClr val="FF0000"/>
                </a:solidFill>
              </a:rPr>
              <a:t>и 2022 </a:t>
            </a: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годы.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21" r="25637" b="31640"/>
          <a:stretch/>
        </p:blipFill>
        <p:spPr>
          <a:xfrm>
            <a:off x="9868563" y="4516239"/>
            <a:ext cx="1871000" cy="2203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925" b="2935"/>
          <a:stretch/>
        </p:blipFill>
        <p:spPr>
          <a:xfrm>
            <a:off x="452438" y="4574905"/>
            <a:ext cx="6334160" cy="2144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47109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58"/>
            <a:ext cx="1295400" cy="1295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2857"/>
            <a:ext cx="102870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>
                <a:ln/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Контактная информация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5804"/>
            <a:ext cx="4853473" cy="2810005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85959" y="956230"/>
            <a:ext cx="75060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</a:rPr>
              <a:t>Отчет об исполнении бюджета МО «Кабанский район» за 2022 год подготовлен МКУ «Финансовое управление» Администрации МО «Кабанский район»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4375" y="4671251"/>
            <a:ext cx="1203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График работы финансового управления Администрации МО «Кабанский район»: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с понедельника по четверг - с 8-00 до 16-30; пятница - с 8-00 до 15-00;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суббота, воскресенье - выходные дни. Обеденный перерыв - с 12-00 до 13-00.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2616" y="5708616"/>
            <a:ext cx="118596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Решение Совета депутатов МО «Кабанский район» от </a:t>
            </a:r>
            <a:r>
              <a:rPr lang="ru-RU" sz="1400" b="1" kern="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09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.06.2023 года № </a:t>
            </a:r>
            <a:r>
              <a:rPr lang="ru-RU" sz="1400" b="1" kern="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56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 «Об исполнении бюджета МО «Кабанский район» за 2022 год» размещено на официальном сайте Администрации МО «Кабанский район»:</a:t>
            </a:r>
          </a:p>
          <a:p>
            <a:pPr lvl="0"/>
            <a:r>
              <a:rPr lang="en-US" sz="1600" b="1" kern="0" dirty="0">
                <a:solidFill>
                  <a:srgbClr val="7030A0"/>
                </a:solidFill>
                <a:cs typeface="Times New Roman" panose="02020603050405020304" pitchFamily="18" charset="0"/>
              </a:rPr>
              <a:t>https://www.kabansk.com/catalog/doc_download/2880-----l-r---10---09062023-.html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8F0F7A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98754" y="1993595"/>
            <a:ext cx="661224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</a:rPr>
              <a:t>Адрес: 671200, с. Кабанск, Кабанский район, Республики Бурятия, ул. Кирова 10, кабинет 43;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</a:rPr>
              <a:t>факс: (8 30138) 40-4-13;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</a:rPr>
              <a:t> электронная почта: </a:t>
            </a:r>
            <a:r>
              <a:rPr kumimoji="0" lang="en-US" sz="2800" b="1" i="0" u="sng" strike="noStrike" kern="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hlinkClick r:id="rId5"/>
              </a:rPr>
              <a:t>finkbn@kabansk.org</a:t>
            </a:r>
            <a:r>
              <a:rPr kumimoji="0" lang="ru-RU" sz="2800" b="1" i="0" u="sng" strike="noStrike" kern="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</a:rPr>
              <a:t> </a:t>
            </a:r>
            <a:endParaRPr kumimoji="0" lang="ru-RU" sz="2800" b="1" i="0" u="none" strike="noStrike" kern="0" cap="none" spc="0" normalizeH="0" baseline="0" noProof="0" dirty="0">
              <a:ln/>
              <a:solidFill>
                <a:schemeClr val="accent4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75870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0" y="559973"/>
            <a:ext cx="5475965" cy="2573458"/>
          </a:xfrm>
          <a:prstGeom prst="rect">
            <a:avLst/>
          </a:prstGeom>
          <a:ln>
            <a:solidFill>
              <a:srgbClr val="008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708210" y="553829"/>
            <a:ext cx="567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Численность населения на 01.01.2022 г. – 54,5 тыс. чел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145" y="19050"/>
            <a:ext cx="113046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cap="none" spc="0" dirty="0">
                <a:ln/>
                <a:solidFill>
                  <a:srgbClr val="008000"/>
                </a:solidFill>
                <a:effectLst/>
              </a:rPr>
              <a:t>Общая характеристика МО «Кабанский район»: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67" y="555397"/>
            <a:ext cx="5083554" cy="258914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8521082" y="496538"/>
            <a:ext cx="5674937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Площадь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– 13,5 тыс. кв. км.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799" y="3186169"/>
            <a:ext cx="2682113" cy="161695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5679" y="5121609"/>
            <a:ext cx="2710923" cy="166749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799" y="5121609"/>
            <a:ext cx="2682113" cy="166749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79" y="3212690"/>
            <a:ext cx="2720039" cy="161695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734010" y="4777700"/>
            <a:ext cx="5469803" cy="36933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Численность рабочей силы – 28,0 тыс. чел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-31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67" y="3212690"/>
            <a:ext cx="5083554" cy="3600735"/>
          </a:xfrm>
          <a:prstGeom prst="rect">
            <a:avLst/>
          </a:prstGeom>
          <a:ln>
            <a:solidFill>
              <a:srgbClr val="008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6" name="Овал 15"/>
          <p:cNvSpPr/>
          <p:nvPr/>
        </p:nvSpPr>
        <p:spPr>
          <a:xfrm>
            <a:off x="8748679" y="3190381"/>
            <a:ext cx="2334638" cy="57137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998838" y="3228513"/>
            <a:ext cx="254899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1400" b="1" dirty="0">
                <a:solidFill>
                  <a:srgbClr val="663300"/>
                </a:solidFill>
              </a:rPr>
              <a:t>16 сельских поселений</a:t>
            </a:r>
          </a:p>
          <a:p>
            <a:r>
              <a:rPr lang="ru-RU" sz="1400" b="1" dirty="0">
                <a:solidFill>
                  <a:srgbClr val="663300"/>
                </a:solidFill>
              </a:rPr>
              <a:t>3 городских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742423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578" y="232686"/>
            <a:ext cx="11689237" cy="1754326"/>
          </a:xfrm>
          <a:prstGeom prst="rect">
            <a:avLst/>
          </a:prstGeom>
          <a:pattFill prst="pct40">
            <a:fgClr>
              <a:srgbClr val="92D050"/>
            </a:fgClr>
            <a:bgClr>
              <a:schemeClr val="bg1"/>
            </a:bgClr>
          </a:pattFill>
          <a:ln>
            <a:solidFill>
              <a:srgbClr val="008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>
                <a:ln/>
                <a:solidFill>
                  <a:srgbClr val="0033CC"/>
                </a:solidFill>
              </a:rPr>
              <a:t>Основные направления бюджетной и налоговой  политики муниципального образования «Кабанский район» </a:t>
            </a:r>
          </a:p>
          <a:p>
            <a:pPr algn="ctr"/>
            <a:r>
              <a:rPr lang="ru-RU" b="1" dirty="0">
                <a:ln/>
                <a:solidFill>
                  <a:srgbClr val="0033CC"/>
                </a:solidFill>
              </a:rPr>
              <a:t>на 2022-2024 годы утверждены Постановлением Администрации МО «Кабанский район» от 12.11.2021г. № 1544.</a:t>
            </a:r>
            <a:endParaRPr lang="ru-RU" b="1" dirty="0">
              <a:ln/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>
                <a:ln/>
                <a:solidFill>
                  <a:schemeClr val="accent5">
                    <a:lumMod val="50000"/>
                  </a:schemeClr>
                </a:solidFill>
              </a:rPr>
              <a:t>        </a:t>
            </a:r>
            <a:r>
              <a:rPr lang="ru-RU" b="1" dirty="0">
                <a:ln/>
                <a:solidFill>
                  <a:schemeClr val="accent6">
                    <a:lumMod val="50000"/>
                  </a:schemeClr>
                </a:solidFill>
              </a:rPr>
              <a:t>Основной целью бюджетной политики является обеспечение сбалансированности и устойчивости бюджета МО «Кабанский район».          </a:t>
            </a:r>
          </a:p>
          <a:p>
            <a:r>
              <a:rPr lang="ru-RU" b="1" dirty="0">
                <a:ln/>
                <a:solidFill>
                  <a:schemeClr val="accent6">
                    <a:lumMod val="50000"/>
                  </a:schemeClr>
                </a:solidFill>
              </a:rPr>
              <a:t>        Конечная цель бюджетной политики состоит в повышении уровня и качества жизни населения в условиях сбалансированного бюджета.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8578" y="1991779"/>
            <a:ext cx="11481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ru-RU" sz="2000" b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направления бюджетной политики:</a:t>
            </a:r>
            <a:endParaRPr lang="ru-RU" sz="2000" b="1" dirty="0">
              <a:ln w="0"/>
              <a:solidFill>
                <a:srgbClr val="008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884" y="2340593"/>
            <a:ext cx="11689237" cy="4524315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обеспечение устойчивости и сбалансированности бюджета МО «Кабанский район», сохранение долговой устойчивости в сложившихся условиях;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повышение эффективности использования бюджетных средств;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обеспечение открытости и прозрачности бюджетного процесса, доступности информации о муниципальных финансах МО «Кабанский район»;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реализация мероприятий, направленных на повышение качества управления муниципальными финансами;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предоставление бюджетных кредитов на кассовый разрыв;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определение приоритетных расходов бюджета МО «Кабанский район» исходя из прогноза доходов бюджета, источников финансирования дефицита бюджета и с учетом закрепленных за МО «Кабанский район» полномочий;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исполнения действующих расходных обязательств, недопущения принятия новых расходных обязательств, не обеспеченных доходными источниками, недопущения установления расходных обязательств, не связанных с решением вопросов, отнесенных </a:t>
            </a:r>
            <a:r>
              <a:rPr lang="ru-RU" sz="1600" dirty="0">
                <a:solidFill>
                  <a:srgbClr val="002060"/>
                </a:solidFill>
                <a:hlinkClick r:id="rId4"/>
              </a:rPr>
              <a:t>Конституцией</a:t>
            </a:r>
            <a:r>
              <a:rPr lang="ru-RU" sz="1600" dirty="0">
                <a:solidFill>
                  <a:srgbClr val="002060"/>
                </a:solidFill>
              </a:rPr>
              <a:t> Российской Федерации и федеральными законами к полномочиям органов местного самоуправления муниципального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недопущение наличия кредиторской и дебиторской задолженности бюджета МО «Кабанский район»;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повышение эффективности операций по управлению остатками средств на едином счете по учету средств бюджета МО «Кабанский район»;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привлечение средств федерального и республиканского бюджетов на софинансирование расходных обязательств МО «Кабанский район».</a:t>
            </a:r>
          </a:p>
        </p:txBody>
      </p:sp>
    </p:spTree>
    <p:extLst>
      <p:ext uri="{BB962C8B-B14F-4D97-AF65-F5344CB8AC3E}">
        <p14:creationId xmlns:p14="http://schemas.microsoft.com/office/powerpoint/2010/main" val="1787379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34508" y="224135"/>
            <a:ext cx="7492692" cy="954107"/>
          </a:xfrm>
          <a:prstGeom prst="rect">
            <a:avLst/>
          </a:prstGeom>
          <a:gradFill>
            <a:gsLst>
              <a:gs pos="0">
                <a:srgbClr val="CEFADE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228600">
              <a:srgbClr val="FFFA9F">
                <a:alpha val="40000"/>
              </a:srgb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/>
                <a:solidFill>
                  <a:srgbClr val="008000"/>
                </a:solidFill>
                <a:effectLst/>
              </a:rPr>
              <a:t>Исполнение бюджета МО «Кабанский район» </a:t>
            </a:r>
          </a:p>
          <a:p>
            <a:pPr algn="ctr"/>
            <a:r>
              <a:rPr lang="ru-RU" sz="2800" b="1" cap="none" spc="0" dirty="0">
                <a:ln/>
                <a:solidFill>
                  <a:srgbClr val="008000"/>
                </a:solidFill>
                <a:effectLst/>
              </a:rPr>
              <a:t>за 2022 год по основным параметрам: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08473" y="1288699"/>
            <a:ext cx="10144765" cy="19082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rgbClr val="92D050"/>
              </a:gs>
              <a:gs pos="68000">
                <a:schemeClr val="accent6">
                  <a:lumMod val="40000"/>
                  <a:lumOff val="60000"/>
                </a:schemeClr>
              </a:gs>
              <a:gs pos="94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effectLst>
            <a:glow rad="228600">
              <a:schemeClr val="accent1">
                <a:lumMod val="60000"/>
                <a:lumOff val="40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285750" indent="-285750" algn="ctr"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</a:rPr>
              <a:t>по доходам 2 483 717,9 тыс. руб., или 98,5% годовых назначений;</a:t>
            </a:r>
          </a:p>
          <a:p>
            <a:pPr algn="ctr">
              <a:buClr>
                <a:srgbClr val="0000FF"/>
              </a:buClr>
            </a:pPr>
            <a:endParaRPr lang="ru-RU" alt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ctr"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ln/>
                <a:solidFill>
                  <a:schemeClr val="accent5">
                    <a:lumMod val="50000"/>
                  </a:schemeClr>
                </a:solidFill>
              </a:rPr>
              <a:t>по расходам 2 489 705,4 тыс. руб., или 95,6% уточненной сводной бюджетной росписи;</a:t>
            </a:r>
          </a:p>
          <a:p>
            <a:pPr algn="ctr">
              <a:buClr>
                <a:srgbClr val="0000FF"/>
              </a:buClr>
            </a:pPr>
            <a:endParaRPr lang="ru-RU" sz="2000" b="1" dirty="0">
              <a:ln/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ctr"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</a:rPr>
              <a:t>дефицит бюджета в  2022 году сложился в сумме 5 987,5 тыс. руб.</a:t>
            </a:r>
            <a:endParaRPr lang="ru-RU" sz="2000" b="1" dirty="0">
              <a:ln/>
              <a:solidFill>
                <a:schemeClr val="accent3"/>
              </a:solidFill>
            </a:endParaRPr>
          </a:p>
          <a:p>
            <a:pPr algn="ctr">
              <a:buClr>
                <a:srgbClr val="0000FF"/>
              </a:buClr>
            </a:pPr>
            <a:endParaRPr lang="ru-RU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02601544"/>
              </p:ext>
            </p:extLst>
          </p:nvPr>
        </p:nvGraphicFramePr>
        <p:xfrm>
          <a:off x="696674" y="4012163"/>
          <a:ext cx="3903720" cy="2677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-1934158" y="3306091"/>
            <a:ext cx="9165384" cy="650843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Динамика основных параметров бюджета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857197"/>
              </p:ext>
            </p:extLst>
          </p:nvPr>
        </p:nvGraphicFramePr>
        <p:xfrm>
          <a:off x="5089452" y="3245815"/>
          <a:ext cx="6693031" cy="3555651"/>
        </p:xfrm>
        <a:graphic>
          <a:graphicData uri="http://schemas.openxmlformats.org/drawingml/2006/table">
            <a:tbl>
              <a:tblPr/>
              <a:tblGrid>
                <a:gridCol w="2101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91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35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83763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83763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83763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83763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83763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83763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83763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83763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83763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Отклоне-ние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, +,-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2022 года к 2021г.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83763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Доходы 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1 324,9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1 345,6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1 666,6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2 031,4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2 483,7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452,3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6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261,8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246,0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350,9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372,6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424,1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9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в т.ч. безвозмездные поступления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1 063,1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1 099,6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1 315,7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1 658,8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2 059,6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400,8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Расходы 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1 317,3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1 371,1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1 651,5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1 928,4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2 489,7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561,3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4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Дефицит, профицит (-,+)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7,6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-25,5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15,1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103,1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-5,9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3763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  <a:alpha val="12000"/>
                          </a:schemeClr>
                        </a:gs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78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454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4594" y="344467"/>
            <a:ext cx="10061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Структура собственных доходов и динамика их поступлений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63806"/>
              </p:ext>
            </p:extLst>
          </p:nvPr>
        </p:nvGraphicFramePr>
        <p:xfrm>
          <a:off x="577254" y="1008669"/>
          <a:ext cx="11177970" cy="5541228"/>
        </p:xfrm>
        <a:graphic>
          <a:graphicData uri="http://schemas.openxmlformats.org/drawingml/2006/table">
            <a:tbl>
              <a:tblPr/>
              <a:tblGrid>
                <a:gridCol w="5166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9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2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7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2021 год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2022 год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2022 год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исп.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к 2021г.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347 084,3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384 341,9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394 531,2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113,7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284 662,1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310 798,8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316 652,1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т.ч. доп. норматив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98 430,7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107 546,6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109 788,9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нефтепродукты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12 337,1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15 167,0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15 194,4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5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30 995,1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40 427,1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44 164,5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109,2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4 046,3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49,8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-1,2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830,8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1 439,0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1 433,5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9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6 957,6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7 800,0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8 337,1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106,9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7 255,3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8 710,0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8 799,4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25 536,0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29 364,1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29 596,5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115,9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5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Проценты, полученные от предоставления бюджетных кредитов внутри страны за счет средств бюджетов муниципальных районов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89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от сдачи в аренду земельных участков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10 472,7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10 850,0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10 816,5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1 464,9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1 352,2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 МУП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1 845,3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2 609,0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2 608,7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2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605,2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19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68,3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4 679,2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4 679,6 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6 856,6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1 284,7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2 338,0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2 336,0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5 155,9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5 990,0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6 210,8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103,7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4 569,4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497,5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561,2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112,8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12,3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372 620,3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413 706,0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424 127,7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113,8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indent="180000"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(без учета доп. норматива по НДФЛ)</a:t>
                      </a:r>
                    </a:p>
                  </a:txBody>
                  <a:tcPr marL="4729" marR="4729" marT="47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274 189,6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306 159,4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314 338,8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74,1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114,6</a:t>
                      </a:r>
                    </a:p>
                  </a:txBody>
                  <a:tcPr marL="4729" marR="4729" marT="47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30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151909" y="451329"/>
            <a:ext cx="120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тыс. 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81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39719277"/>
              </p:ext>
            </p:extLst>
          </p:nvPr>
        </p:nvGraphicFramePr>
        <p:xfrm>
          <a:off x="1008667" y="914400"/>
          <a:ext cx="10444899" cy="5854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00184" y="240772"/>
            <a:ext cx="10061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Структура собственных доходов бюджета за 2022 год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9569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0186" y="240772"/>
            <a:ext cx="10061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cap="all" dirty="0">
                <a:solidFill>
                  <a:srgbClr val="0F6FC6">
                    <a:lumMod val="50000"/>
                  </a:srgbClr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Безвозмездные поступления из других бюджетов </a:t>
            </a:r>
          </a:p>
          <a:p>
            <a:pPr lvl="0" algn="ctr">
              <a:defRPr/>
            </a:pPr>
            <a:r>
              <a:rPr lang="ru-RU" sz="2400" b="1" kern="0" cap="all" dirty="0">
                <a:solidFill>
                  <a:srgbClr val="0F6FC6">
                    <a:lumMod val="50000"/>
                  </a:srgbClr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бюджетной системы Российской Федерации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167758"/>
              </p:ext>
            </p:extLst>
          </p:nvPr>
        </p:nvGraphicFramePr>
        <p:xfrm>
          <a:off x="2089329" y="1379145"/>
          <a:ext cx="8283576" cy="4075588"/>
        </p:xfrm>
        <a:graphic>
          <a:graphicData uri="http://schemas.openxmlformats.org/drawingml/2006/table">
            <a:tbl>
              <a:tblPr/>
              <a:tblGrid>
                <a:gridCol w="2946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3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59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2022 год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план утверждено</a:t>
                      </a: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2022 год фактическое поступление</a:t>
                      </a: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% исполнения к утвержденному плану</a:t>
                      </a: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Дотации</a:t>
                      </a: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161 045,4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161 045,4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100,0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8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1 144 823,5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1 107 461,4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96,7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8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Субвенции</a:t>
                      </a: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598 778,3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598 185,8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99,9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2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195 110,0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195 110,0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100,0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Итого поступлений из других бюджетов бюджетной системы РФ</a:t>
                      </a: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</a:t>
                      </a:r>
                      <a:r>
                        <a:rPr lang="ru-RU" sz="16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099 757,2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2 061 802,6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9527" marR="9527" marT="951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2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Доходы от возврата остатков</a:t>
                      </a: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460,6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460,6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7" marR="9527" marT="9517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8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Возврат остатков</a:t>
                      </a: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-2 838,0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-2 838,0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7" marR="9527" marT="9517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Итого безвозмездных поступлений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2 097 544,8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2 059 590,2</a:t>
                      </a:r>
                    </a:p>
                  </a:txBody>
                  <a:tcPr marL="7280" marR="7280" marT="7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anose="020B0603020102020204" pitchFamily="34" charset="0"/>
                          <a:cs typeface="Times New Roman" panose="02020603050405020304" pitchFamily="18" charset="0"/>
                        </a:rPr>
                        <a:t>98,2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Franklin Gothic Medium" panose="020B06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89329" y="5657671"/>
            <a:ext cx="8283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alt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Фактическое поступление безвозмездных перечислений из других бюджетов бюджетной системы в бюджет муниципального района (без учета возврата остатков) в 2022 году составили 2 061 802,6 тыс. руб. или 98,2% к утвержденному плану.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876902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5003</TotalTime>
  <Words>6951</Words>
  <Application>Microsoft Office PowerPoint</Application>
  <PresentationFormat>Широкоэкранный</PresentationFormat>
  <Paragraphs>956</Paragraphs>
  <Slides>38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51" baseType="lpstr">
      <vt:lpstr>Microsoft YaHei</vt:lpstr>
      <vt:lpstr>Arial</vt:lpstr>
      <vt:lpstr>Calibri</vt:lpstr>
      <vt:lpstr>Calibri Light</vt:lpstr>
      <vt:lpstr>Franklin Gothic Medium</vt:lpstr>
      <vt:lpstr>Tahoma</vt:lpstr>
      <vt:lpstr>Times New Roman</vt:lpstr>
      <vt:lpstr>Tw Cen MT</vt:lpstr>
      <vt:lpstr>Tw Cen MT Condensed</vt:lpstr>
      <vt:lpstr>Wingdings</vt:lpstr>
      <vt:lpstr>Wingdings 3</vt:lpstr>
      <vt:lpstr>Тема Office</vt:lpstr>
      <vt:lpstr>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rfu4</dc:creator>
  <cp:lastModifiedBy>rfu4</cp:lastModifiedBy>
  <cp:revision>575</cp:revision>
  <cp:lastPrinted>2023-09-26T00:21:17Z</cp:lastPrinted>
  <dcterms:created xsi:type="dcterms:W3CDTF">2022-06-02T02:24:12Z</dcterms:created>
  <dcterms:modified xsi:type="dcterms:W3CDTF">2023-09-26T06:34:08Z</dcterms:modified>
</cp:coreProperties>
</file>